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handoutMasterIdLst>
    <p:handoutMasterId r:id="rId34"/>
  </p:handoutMasterIdLst>
  <p:sldIdLst>
    <p:sldId id="256" r:id="rId2"/>
    <p:sldId id="307" r:id="rId3"/>
    <p:sldId id="308" r:id="rId4"/>
    <p:sldId id="284" r:id="rId5"/>
    <p:sldId id="285" r:id="rId6"/>
    <p:sldId id="306" r:id="rId7"/>
    <p:sldId id="287" r:id="rId8"/>
    <p:sldId id="288" r:id="rId9"/>
    <p:sldId id="289" r:id="rId10"/>
    <p:sldId id="290" r:id="rId11"/>
    <p:sldId id="291" r:id="rId12"/>
    <p:sldId id="292" r:id="rId13"/>
    <p:sldId id="293" r:id="rId14"/>
    <p:sldId id="294" r:id="rId15"/>
    <p:sldId id="295" r:id="rId16"/>
    <p:sldId id="296" r:id="rId17"/>
    <p:sldId id="297" r:id="rId18"/>
    <p:sldId id="298" r:id="rId19"/>
    <p:sldId id="301" r:id="rId20"/>
    <p:sldId id="299" r:id="rId21"/>
    <p:sldId id="309" r:id="rId22"/>
    <p:sldId id="319" r:id="rId23"/>
    <p:sldId id="310" r:id="rId24"/>
    <p:sldId id="311" r:id="rId25"/>
    <p:sldId id="313" r:id="rId26"/>
    <p:sldId id="314" r:id="rId27"/>
    <p:sldId id="315" r:id="rId28"/>
    <p:sldId id="316" r:id="rId29"/>
    <p:sldId id="317" r:id="rId30"/>
    <p:sldId id="318" r:id="rId31"/>
    <p:sldId id="320" r:id="rId3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93" autoAdjust="0"/>
    <p:restoredTop sz="61265" autoAdjust="0"/>
  </p:normalViewPr>
  <p:slideViewPr>
    <p:cSldViewPr>
      <p:cViewPr varScale="1">
        <p:scale>
          <a:sx n="68" d="100"/>
          <a:sy n="68" d="100"/>
        </p:scale>
        <p:origin x="1520" y="48"/>
      </p:cViewPr>
      <p:guideLst>
        <p:guide orient="horz" pos="2160"/>
        <p:guide pos="2880"/>
      </p:guideLst>
    </p:cSldViewPr>
  </p:slideViewPr>
  <p:outlineViewPr>
    <p:cViewPr>
      <p:scale>
        <a:sx n="33" d="100"/>
        <a:sy n="33" d="100"/>
      </p:scale>
      <p:origin x="0" y="-5778"/>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2"/>
            <a:ext cx="3170238" cy="479427"/>
          </a:xfrm>
          <a:prstGeom prst="rect">
            <a:avLst/>
          </a:prstGeom>
        </p:spPr>
        <p:txBody>
          <a:bodyPr vert="horz" lIns="82964" tIns="41482" rIns="82964" bIns="41482" rtlCol="0"/>
          <a:lstStyle>
            <a:lvl1pPr algn="l">
              <a:defRPr sz="1100"/>
            </a:lvl1pPr>
          </a:lstStyle>
          <a:p>
            <a:endParaRPr lang="en-US"/>
          </a:p>
        </p:txBody>
      </p:sp>
      <p:sp>
        <p:nvSpPr>
          <p:cNvPr id="3" name="Date Placeholder 2"/>
          <p:cNvSpPr>
            <a:spLocks noGrp="1"/>
          </p:cNvSpPr>
          <p:nvPr>
            <p:ph type="dt" sz="quarter" idx="1"/>
          </p:nvPr>
        </p:nvSpPr>
        <p:spPr>
          <a:xfrm>
            <a:off x="4143376" y="2"/>
            <a:ext cx="3170238" cy="479427"/>
          </a:xfrm>
          <a:prstGeom prst="rect">
            <a:avLst/>
          </a:prstGeom>
        </p:spPr>
        <p:txBody>
          <a:bodyPr vert="horz" lIns="82964" tIns="41482" rIns="82964" bIns="41482" rtlCol="0"/>
          <a:lstStyle>
            <a:lvl1pPr algn="r">
              <a:defRPr sz="1100"/>
            </a:lvl1pPr>
          </a:lstStyle>
          <a:p>
            <a:fld id="{5CAE133A-4028-4E2B-B049-6F148B77E5AB}" type="datetime1">
              <a:rPr lang="en-US" smtClean="0"/>
              <a:t>30-Jan-25</a:t>
            </a:fld>
            <a:endParaRPr lang="en-US"/>
          </a:p>
        </p:txBody>
      </p:sp>
      <p:sp>
        <p:nvSpPr>
          <p:cNvPr id="4" name="Footer Placeholder 3"/>
          <p:cNvSpPr>
            <a:spLocks noGrp="1"/>
          </p:cNvSpPr>
          <p:nvPr>
            <p:ph type="ftr" sz="quarter" idx="2"/>
          </p:nvPr>
        </p:nvSpPr>
        <p:spPr>
          <a:xfrm>
            <a:off x="3" y="9120189"/>
            <a:ext cx="3170238" cy="479427"/>
          </a:xfrm>
          <a:prstGeom prst="rect">
            <a:avLst/>
          </a:prstGeom>
        </p:spPr>
        <p:txBody>
          <a:bodyPr vert="horz" lIns="82964" tIns="41482" rIns="82964" bIns="41482" rtlCol="0" anchor="b"/>
          <a:lstStyle>
            <a:lvl1pPr algn="l">
              <a:defRPr sz="1100"/>
            </a:lvl1pPr>
          </a:lstStyle>
          <a:p>
            <a:endParaRPr lang="en-US"/>
          </a:p>
        </p:txBody>
      </p:sp>
      <p:sp>
        <p:nvSpPr>
          <p:cNvPr id="5" name="Slide Number Placeholder 4"/>
          <p:cNvSpPr>
            <a:spLocks noGrp="1"/>
          </p:cNvSpPr>
          <p:nvPr>
            <p:ph type="sldNum" sz="quarter" idx="3"/>
          </p:nvPr>
        </p:nvSpPr>
        <p:spPr>
          <a:xfrm>
            <a:off x="4143376" y="9120189"/>
            <a:ext cx="3170238" cy="479427"/>
          </a:xfrm>
          <a:prstGeom prst="rect">
            <a:avLst/>
          </a:prstGeom>
        </p:spPr>
        <p:txBody>
          <a:bodyPr vert="horz" lIns="82964" tIns="41482" rIns="82964" bIns="41482" rtlCol="0" anchor="b"/>
          <a:lstStyle>
            <a:lvl1pPr algn="r">
              <a:defRPr sz="1100"/>
            </a:lvl1pPr>
          </a:lstStyle>
          <a:p>
            <a:fld id="{4825AA9F-B079-466D-A19E-A0BED09FA175}" type="slidenum">
              <a:rPr lang="en-US" smtClean="0"/>
              <a:t>‹#›</a:t>
            </a:fld>
            <a:endParaRPr lang="en-US"/>
          </a:p>
        </p:txBody>
      </p:sp>
    </p:spTree>
    <p:extLst>
      <p:ext uri="{BB962C8B-B14F-4D97-AF65-F5344CB8AC3E}">
        <p14:creationId xmlns:p14="http://schemas.microsoft.com/office/powerpoint/2010/main" val="2128751494"/>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87701" tIns="43851" rIns="87701" bIns="43851" rtlCol="0"/>
          <a:lstStyle>
            <a:lvl1pPr algn="l">
              <a:defRPr sz="1200"/>
            </a:lvl1pPr>
          </a:lstStyle>
          <a:p>
            <a:endParaRPr lang="en-US"/>
          </a:p>
        </p:txBody>
      </p:sp>
      <p:sp>
        <p:nvSpPr>
          <p:cNvPr id="3" name="Date Placeholder 2"/>
          <p:cNvSpPr>
            <a:spLocks noGrp="1"/>
          </p:cNvSpPr>
          <p:nvPr>
            <p:ph type="dt" idx="1"/>
          </p:nvPr>
        </p:nvSpPr>
        <p:spPr>
          <a:xfrm>
            <a:off x="4143590" y="1"/>
            <a:ext cx="3169920" cy="480060"/>
          </a:xfrm>
          <a:prstGeom prst="rect">
            <a:avLst/>
          </a:prstGeom>
        </p:spPr>
        <p:txBody>
          <a:bodyPr vert="horz" lIns="87701" tIns="43851" rIns="87701" bIns="43851" rtlCol="0"/>
          <a:lstStyle>
            <a:lvl1pPr algn="r">
              <a:defRPr sz="1200"/>
            </a:lvl1pPr>
          </a:lstStyle>
          <a:p>
            <a:fld id="{A9B5FCE6-2331-4AF4-8362-9D091070A463}" type="datetime1">
              <a:rPr lang="en-US" smtClean="0"/>
              <a:t>30-Jan-25</a:t>
            </a:fld>
            <a:endParaRPr lang="en-US"/>
          </a:p>
        </p:txBody>
      </p:sp>
      <p:sp>
        <p:nvSpPr>
          <p:cNvPr id="4" name="Slide Image Placeholder 3"/>
          <p:cNvSpPr>
            <a:spLocks noGrp="1" noRot="1" noChangeAspect="1"/>
          </p:cNvSpPr>
          <p:nvPr>
            <p:ph type="sldImg" idx="2"/>
          </p:nvPr>
        </p:nvSpPr>
        <p:spPr>
          <a:xfrm>
            <a:off x="1257300" y="722313"/>
            <a:ext cx="4800600" cy="3600450"/>
          </a:xfrm>
          <a:prstGeom prst="rect">
            <a:avLst/>
          </a:prstGeom>
          <a:noFill/>
          <a:ln w="12700">
            <a:solidFill>
              <a:prstClr val="black"/>
            </a:solidFill>
          </a:ln>
        </p:spPr>
        <p:txBody>
          <a:bodyPr vert="horz" lIns="87701" tIns="43851" rIns="87701" bIns="43851" rtlCol="0" anchor="ctr"/>
          <a:lstStyle/>
          <a:p>
            <a:endParaRPr lang="en-US"/>
          </a:p>
        </p:txBody>
      </p:sp>
      <p:sp>
        <p:nvSpPr>
          <p:cNvPr id="5" name="Notes Placeholder 4"/>
          <p:cNvSpPr>
            <a:spLocks noGrp="1"/>
          </p:cNvSpPr>
          <p:nvPr>
            <p:ph type="body" sz="quarter" idx="3"/>
          </p:nvPr>
        </p:nvSpPr>
        <p:spPr>
          <a:xfrm>
            <a:off x="731521" y="4560570"/>
            <a:ext cx="5852160" cy="4320540"/>
          </a:xfrm>
          <a:prstGeom prst="rect">
            <a:avLst/>
          </a:prstGeom>
        </p:spPr>
        <p:txBody>
          <a:bodyPr vert="horz" lIns="87701" tIns="43851" rIns="87701" bIns="4385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87701" tIns="43851" rIns="87701" bIns="43851" rtlCol="0" anchor="b"/>
          <a:lstStyle>
            <a:lvl1pPr algn="l">
              <a:defRPr sz="1200"/>
            </a:lvl1pPr>
          </a:lstStyle>
          <a:p>
            <a:endParaRPr lang="en-US"/>
          </a:p>
        </p:txBody>
      </p:sp>
      <p:sp>
        <p:nvSpPr>
          <p:cNvPr id="7" name="Slide Number Placeholder 6"/>
          <p:cNvSpPr>
            <a:spLocks noGrp="1"/>
          </p:cNvSpPr>
          <p:nvPr>
            <p:ph type="sldNum" sz="quarter" idx="5"/>
          </p:nvPr>
        </p:nvSpPr>
        <p:spPr>
          <a:xfrm>
            <a:off x="4143590" y="9119474"/>
            <a:ext cx="3169920" cy="480060"/>
          </a:xfrm>
          <a:prstGeom prst="rect">
            <a:avLst/>
          </a:prstGeom>
        </p:spPr>
        <p:txBody>
          <a:bodyPr vert="horz" lIns="87701" tIns="43851" rIns="87701" bIns="43851" rtlCol="0" anchor="b"/>
          <a:lstStyle>
            <a:lvl1pPr algn="r">
              <a:defRPr sz="1200"/>
            </a:lvl1pPr>
          </a:lstStyle>
          <a:p>
            <a:fld id="{7106D8DA-1A55-4414-9F6D-9B871CCC3BEB}" type="slidenum">
              <a:rPr lang="en-US" smtClean="0"/>
              <a:t>‹#›</a:t>
            </a:fld>
            <a:endParaRPr lang="en-US"/>
          </a:p>
        </p:txBody>
      </p:sp>
    </p:spTree>
    <p:extLst>
      <p:ext uri="{BB962C8B-B14F-4D97-AF65-F5344CB8AC3E}">
        <p14:creationId xmlns:p14="http://schemas.microsoft.com/office/powerpoint/2010/main" val="418353332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06D8DA-1A55-4414-9F6D-9B871CCC3BEB}" type="slidenum">
              <a:rPr lang="en-US" smtClean="0"/>
              <a:t>1</a:t>
            </a:fld>
            <a:endParaRPr lang="en-US"/>
          </a:p>
        </p:txBody>
      </p:sp>
      <p:sp>
        <p:nvSpPr>
          <p:cNvPr id="5" name="Date Placeholder 4"/>
          <p:cNvSpPr>
            <a:spLocks noGrp="1"/>
          </p:cNvSpPr>
          <p:nvPr>
            <p:ph type="dt" idx="11"/>
          </p:nvPr>
        </p:nvSpPr>
        <p:spPr/>
        <p:txBody>
          <a:bodyPr/>
          <a:lstStyle/>
          <a:p>
            <a:fld id="{5899B3EB-F4B9-4EC3-8874-9456869D1B5F}" type="datetime1">
              <a:rPr lang="en-US" smtClean="0"/>
              <a:t>30-Jan-25</a:t>
            </a:fld>
            <a:endParaRPr lang="en-US"/>
          </a:p>
        </p:txBody>
      </p:sp>
    </p:spTree>
    <p:extLst>
      <p:ext uri="{BB962C8B-B14F-4D97-AF65-F5344CB8AC3E}">
        <p14:creationId xmlns:p14="http://schemas.microsoft.com/office/powerpoint/2010/main" val="2148723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7DCE520-94D8-471E-9246-3DA957E543CE}" type="datetime1">
              <a:rPr lang="en-US" smtClean="0"/>
              <a:t>30-Jan-25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31</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09A059-0900-46A5-86CD-6CBACA225E83}" type="datetime1">
              <a:rPr lang="en-US" smtClean="0"/>
              <a:t>30-Jan-25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31</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5F0799-E2B8-4119-BEA9-5BBF8CE2B0FA}" type="datetime1">
              <a:rPr lang="en-US" smtClean="0"/>
              <a:t>30-Jan-25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31</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small"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20913C-A7DD-4021-AFBC-947EB765CE4C}" type="datetime1">
              <a:rPr lang="en-US" smtClean="0"/>
              <a:t>30-Jan-25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solidFill>
                  <a:schemeClr val="tx1"/>
                </a:solidFill>
              </a:defRPr>
            </a:lvl1pPr>
          </a:lstStyle>
          <a:p>
            <a:fld id="{B6F15528-21DE-4FAA-801E-634DDDAF4B2B}" type="slidenum">
              <a:rPr lang="en-US" smtClean="0"/>
              <a:pPr/>
              <a:t>‹#›</a:t>
            </a:fld>
            <a:r>
              <a:rPr lang="en-US" dirty="0"/>
              <a:t> </a:t>
            </a:r>
            <a:r>
              <a:rPr lang="en-US" dirty="0" smtClean="0"/>
              <a:t>of 31</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D264FA-CC1B-47DB-A93A-6B4BBC436045}" type="datetime1">
              <a:rPr lang="en-US" smtClean="0"/>
              <a:t>30-Jan-25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31</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9BA4E8-8C0A-4D25-81B1-03C2082B47D6}" type="datetime1">
              <a:rPr lang="en-US" smtClean="0"/>
              <a:t>30-Jan-25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31</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81D4E8-1CCE-4EFF-A36C-E105DDD56AAD}" type="datetime1">
              <a:rPr lang="en-US" smtClean="0"/>
              <a:t>30-Jan-25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31</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83C1C7D-1228-46DC-9402-5957496C3C04}" type="datetime1">
              <a:rPr lang="en-US" smtClean="0"/>
              <a:t>30-Jan-25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r>
              <a:rPr lang="en-US" dirty="0"/>
              <a:t> </a:t>
            </a:r>
            <a:r>
              <a:rPr lang="en-US" dirty="0" smtClean="0"/>
              <a:t>of 31</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04DF6C-52F4-4529-BC53-6E2674900ED7}" type="datetime1">
              <a:rPr lang="en-US" smtClean="0"/>
              <a:t>30-Jan-25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31</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48FFD2-C90D-4BD9-95AC-D49FE82B0BB0}" type="datetime1">
              <a:rPr lang="en-US" smtClean="0"/>
              <a:t>30-Jan-25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31</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AB32C9-888E-4264-AE70-E187E0827B99}" type="datetime1">
              <a:rPr lang="en-US" smtClean="0"/>
              <a:t>30-Jan-25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tabLst/>
              <a:defRPr/>
            </a:lvl1pPr>
          </a:lstStyle>
          <a:p>
            <a:fld id="{B6F15528-21DE-4FAA-801E-634DDDAF4B2B}" type="slidenum">
              <a:rPr lang="en-US" smtClean="0"/>
              <a:pPr/>
              <a:t>‹#›</a:t>
            </a:fld>
            <a:r>
              <a:rPr lang="en-US" dirty="0"/>
              <a:t> </a:t>
            </a:r>
            <a:r>
              <a:rPr lang="en-US" dirty="0" smtClean="0"/>
              <a:t>of 31</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CC945B-C34E-410F-BC8F-BE6BC04FBFD5}" type="datetime1">
              <a:rPr lang="en-US" smtClean="0"/>
              <a:t>30-Jan-25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r>
              <a:rPr lang="en-US" dirty="0"/>
              <a:t> </a:t>
            </a:r>
            <a:r>
              <a:rPr lang="en-US" dirty="0" smtClean="0"/>
              <a:t>of 31</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submarinecablemap.com/" TargetMode="External"/><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1549" y="4859834"/>
            <a:ext cx="7239000" cy="830997"/>
          </a:xfrm>
          <a:prstGeom prst="rect">
            <a:avLst/>
          </a:prstGeom>
          <a:noFill/>
          <a:ln w="3175">
            <a:solidFill>
              <a:schemeClr val="tx1"/>
            </a:solidFill>
          </a:ln>
        </p:spPr>
        <p:txBody>
          <a:bodyPr wrap="square" rtlCol="0">
            <a:spAutoFit/>
          </a:bodyPr>
          <a:lstStyle/>
          <a:p>
            <a:pPr lvl="0" algn="ctr"/>
            <a:r>
              <a:rPr lang="en-US" sz="2800" cap="small" dirty="0"/>
              <a:t>Dr. Asif Zaman</a:t>
            </a:r>
          </a:p>
          <a:p>
            <a:pPr lvl="0" algn="ctr"/>
            <a:r>
              <a:rPr lang="en-US" cap="small" smtClean="0"/>
              <a:t>Professor</a:t>
            </a:r>
            <a:r>
              <a:rPr lang="en-US" cap="small" dirty="0"/>
              <a:t>, CSE, RU</a:t>
            </a:r>
            <a:endParaRPr lang="en-US" sz="1600" cap="small" dirty="0"/>
          </a:p>
        </p:txBody>
      </p:sp>
      <p:sp>
        <p:nvSpPr>
          <p:cNvPr id="6" name="TextBox 5"/>
          <p:cNvSpPr txBox="1"/>
          <p:nvPr/>
        </p:nvSpPr>
        <p:spPr>
          <a:xfrm>
            <a:off x="228598" y="363512"/>
            <a:ext cx="8724900" cy="1384995"/>
          </a:xfrm>
          <a:prstGeom prst="rect">
            <a:avLst/>
          </a:prstGeom>
          <a:noFill/>
        </p:spPr>
        <p:txBody>
          <a:bodyPr wrap="square" rtlCol="0">
            <a:spAutoFit/>
          </a:bodyPr>
          <a:lstStyle/>
          <a:p>
            <a:pPr algn="ctr">
              <a:buSzPct val="50000"/>
            </a:pPr>
            <a:r>
              <a:rPr lang="en-US" sz="2400" b="1" dirty="0" smtClean="0">
                <a:latin typeface="Times New Roman" panose="02020603050405020304" pitchFamily="18" charset="0"/>
                <a:cs typeface="Times New Roman" panose="02020603050405020304" pitchFamily="18" charset="0"/>
              </a:rPr>
              <a:t>CSE3251</a:t>
            </a:r>
            <a:r>
              <a:rPr lang="en-US" sz="3600" b="1" dirty="0" smtClean="0">
                <a:latin typeface="Times New Roman" panose="02020603050405020304" pitchFamily="18" charset="0"/>
                <a:cs typeface="Times New Roman" panose="02020603050405020304" pitchFamily="18" charset="0"/>
              </a:rPr>
              <a:t> </a:t>
            </a:r>
            <a:endParaRPr lang="en-US" sz="3600" b="1" dirty="0">
              <a:latin typeface="Times New Roman" panose="02020603050405020304" pitchFamily="18" charset="0"/>
              <a:cs typeface="Times New Roman" panose="02020603050405020304" pitchFamily="18" charset="0"/>
            </a:endParaRPr>
          </a:p>
          <a:p>
            <a:pPr algn="ctr">
              <a:buSzPct val="50000"/>
            </a:pPr>
            <a:r>
              <a:rPr lang="en-US" sz="4800" b="1" cap="small" dirty="0">
                <a:latin typeface="Times New Roman" panose="02020603050405020304" pitchFamily="18" charset="0"/>
                <a:cs typeface="Times New Roman" panose="02020603050405020304" pitchFamily="18" charset="0"/>
              </a:rPr>
              <a:t>Computer Networks</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3818150" y="2477464"/>
            <a:ext cx="1545795" cy="1440000"/>
          </a:xfrm>
          <a:prstGeom prst="rect">
            <a:avLst/>
          </a:prstGeom>
        </p:spPr>
      </p:pic>
      <p:sp>
        <p:nvSpPr>
          <p:cNvPr id="4" name="TextBox 3"/>
          <p:cNvSpPr txBox="1"/>
          <p:nvPr/>
        </p:nvSpPr>
        <p:spPr>
          <a:xfrm>
            <a:off x="6296628" y="650497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752673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12A6-8BED-BF4C-9344-AFFF2414F9CF}"/>
              </a:ext>
            </a:extLst>
          </p:cNvPr>
          <p:cNvSpPr>
            <a:spLocks noGrp="1"/>
          </p:cNvSpPr>
          <p:nvPr>
            <p:ph type="title"/>
          </p:nvPr>
        </p:nvSpPr>
        <p:spPr/>
        <p:txBody>
          <a:bodyPr/>
          <a:lstStyle/>
          <a:p>
            <a:r>
              <a:rPr lang="en-US" dirty="0"/>
              <a:t>OSI Reference Model</a:t>
            </a:r>
          </a:p>
        </p:txBody>
      </p:sp>
      <p:pic>
        <p:nvPicPr>
          <p:cNvPr id="5" name="Content Placeholder 4">
            <a:extLst>
              <a:ext uri="{FF2B5EF4-FFF2-40B4-BE49-F238E27FC236}">
                <a16:creationId xmlns:a16="http://schemas.microsoft.com/office/drawing/2014/main" id="{57A6476D-76CA-BD4D-BA97-E7971F609FA2}"/>
              </a:ext>
            </a:extLst>
          </p:cNvPr>
          <p:cNvPicPr>
            <a:picLocks noGrp="1" noChangeAspect="1"/>
          </p:cNvPicPr>
          <p:nvPr>
            <p:ph idx="1"/>
          </p:nvPr>
        </p:nvPicPr>
        <p:blipFill>
          <a:blip r:embed="rId2"/>
          <a:stretch>
            <a:fillRect/>
          </a:stretch>
        </p:blipFill>
        <p:spPr>
          <a:xfrm>
            <a:off x="609600" y="1269842"/>
            <a:ext cx="6062160" cy="5209920"/>
          </a:xfrm>
          <a:prstGeom prst="rect">
            <a:avLst/>
          </a:prstGeom>
        </p:spPr>
      </p:pic>
      <p:sp>
        <p:nvSpPr>
          <p:cNvPr id="4" name="Slide Number Placeholder 3">
            <a:extLst>
              <a:ext uri="{FF2B5EF4-FFF2-40B4-BE49-F238E27FC236}">
                <a16:creationId xmlns:a16="http://schemas.microsoft.com/office/drawing/2014/main" id="{8F509491-60EF-EA45-A66D-2A88B2CDF5AA}"/>
              </a:ext>
            </a:extLst>
          </p:cNvPr>
          <p:cNvSpPr>
            <a:spLocks noGrp="1"/>
          </p:cNvSpPr>
          <p:nvPr>
            <p:ph type="sldNum" sz="quarter" idx="12"/>
          </p:nvPr>
        </p:nvSpPr>
        <p:spPr/>
        <p:txBody>
          <a:bodyPr/>
          <a:lstStyle/>
          <a:p>
            <a:fld id="{B6F15528-21DE-4FAA-801E-634DDDAF4B2B}" type="slidenum">
              <a:rPr lang="en-US" smtClean="0"/>
              <a:pPr/>
              <a:t>10</a:t>
            </a:fld>
            <a:r>
              <a:rPr lang="en-US" dirty="0"/>
              <a:t> </a:t>
            </a:r>
            <a:r>
              <a:rPr lang="en-US" dirty="0" smtClean="0"/>
              <a:t>of 31</a:t>
            </a:r>
            <a:endParaRPr lang="en-US" dirty="0"/>
          </a:p>
        </p:txBody>
      </p:sp>
      <p:sp>
        <p:nvSpPr>
          <p:cNvPr id="6" name="Rectangle 5">
            <a:extLst>
              <a:ext uri="{FF2B5EF4-FFF2-40B4-BE49-F238E27FC236}">
                <a16:creationId xmlns:a16="http://schemas.microsoft.com/office/drawing/2014/main" id="{FCB7D0F6-A198-2146-A54B-CE32D6856CDF}"/>
              </a:ext>
            </a:extLst>
          </p:cNvPr>
          <p:cNvSpPr/>
          <p:nvPr/>
        </p:nvSpPr>
        <p:spPr>
          <a:xfrm>
            <a:off x="7086600" y="1981200"/>
            <a:ext cx="2057400" cy="1938992"/>
          </a:xfrm>
          <a:prstGeom prst="rect">
            <a:avLst/>
          </a:prstGeom>
        </p:spPr>
        <p:txBody>
          <a:bodyPr wrap="square">
            <a:spAutoFit/>
          </a:bodyPr>
          <a:lstStyle/>
          <a:p>
            <a:r>
              <a:rPr lang="en-US" sz="2400" b="1" cap="small" dirty="0">
                <a:solidFill>
                  <a:srgbClr val="FF0000"/>
                </a:solidFill>
                <a:latin typeface="arial" panose="020B0604020202020204" pitchFamily="34" charset="0"/>
              </a:rPr>
              <a:t>A</a:t>
            </a:r>
            <a:r>
              <a:rPr lang="en-US" sz="2400" b="1" cap="small" dirty="0">
                <a:solidFill>
                  <a:srgbClr val="222222"/>
                </a:solidFill>
                <a:latin typeface="arial" panose="020B0604020202020204" pitchFamily="34" charset="0"/>
              </a:rPr>
              <a:t>ll </a:t>
            </a:r>
            <a:r>
              <a:rPr lang="en-US" sz="2400" b="1" cap="small" dirty="0">
                <a:solidFill>
                  <a:srgbClr val="FF0000"/>
                </a:solidFill>
                <a:latin typeface="arial" panose="020B0604020202020204" pitchFamily="34" charset="0"/>
              </a:rPr>
              <a:t>P</a:t>
            </a:r>
            <a:r>
              <a:rPr lang="en-US" sz="2400" b="1" cap="small" dirty="0">
                <a:solidFill>
                  <a:srgbClr val="222222"/>
                </a:solidFill>
                <a:latin typeface="arial" panose="020B0604020202020204" pitchFamily="34" charset="0"/>
              </a:rPr>
              <a:t>eople </a:t>
            </a:r>
            <a:r>
              <a:rPr lang="en-US" sz="2400" b="1" cap="small" dirty="0">
                <a:solidFill>
                  <a:srgbClr val="FF0000"/>
                </a:solidFill>
                <a:latin typeface="arial" panose="020B0604020202020204" pitchFamily="34" charset="0"/>
              </a:rPr>
              <a:t>S</a:t>
            </a:r>
            <a:r>
              <a:rPr lang="en-US" sz="2400" b="1" cap="small" dirty="0">
                <a:solidFill>
                  <a:srgbClr val="222222"/>
                </a:solidFill>
                <a:latin typeface="arial" panose="020B0604020202020204" pitchFamily="34" charset="0"/>
              </a:rPr>
              <a:t>eem </a:t>
            </a:r>
            <a:r>
              <a:rPr lang="en-US" sz="2400" b="1" cap="small" dirty="0">
                <a:solidFill>
                  <a:srgbClr val="FF0000"/>
                </a:solidFill>
                <a:latin typeface="arial" panose="020B0604020202020204" pitchFamily="34" charset="0"/>
              </a:rPr>
              <a:t>T</a:t>
            </a:r>
            <a:r>
              <a:rPr lang="en-US" sz="2400" b="1" cap="small" dirty="0">
                <a:solidFill>
                  <a:srgbClr val="222222"/>
                </a:solidFill>
                <a:latin typeface="arial" panose="020B0604020202020204" pitchFamily="34" charset="0"/>
              </a:rPr>
              <a:t>o </a:t>
            </a:r>
            <a:r>
              <a:rPr lang="en-US" sz="2400" b="1" cap="small" dirty="0">
                <a:solidFill>
                  <a:srgbClr val="FF0000"/>
                </a:solidFill>
                <a:latin typeface="arial" panose="020B0604020202020204" pitchFamily="34" charset="0"/>
              </a:rPr>
              <a:t>N</a:t>
            </a:r>
            <a:r>
              <a:rPr lang="en-US" sz="2400" b="1" cap="small" dirty="0">
                <a:solidFill>
                  <a:srgbClr val="222222"/>
                </a:solidFill>
                <a:latin typeface="arial" panose="020B0604020202020204" pitchFamily="34" charset="0"/>
              </a:rPr>
              <a:t>eed </a:t>
            </a:r>
            <a:r>
              <a:rPr lang="en-US" sz="2400" b="1" cap="small" dirty="0">
                <a:solidFill>
                  <a:srgbClr val="FF0000"/>
                </a:solidFill>
                <a:latin typeface="arial" panose="020B0604020202020204" pitchFamily="34" charset="0"/>
              </a:rPr>
              <a:t>D</a:t>
            </a:r>
            <a:r>
              <a:rPr lang="en-US" sz="2400" b="1" cap="small" dirty="0">
                <a:solidFill>
                  <a:srgbClr val="222222"/>
                </a:solidFill>
                <a:latin typeface="arial" panose="020B0604020202020204" pitchFamily="34" charset="0"/>
              </a:rPr>
              <a:t>ata </a:t>
            </a:r>
            <a:r>
              <a:rPr lang="en-US" sz="2400" b="1" cap="small" dirty="0">
                <a:solidFill>
                  <a:srgbClr val="FF0000"/>
                </a:solidFill>
                <a:latin typeface="arial" panose="020B0604020202020204" pitchFamily="34" charset="0"/>
              </a:rPr>
              <a:t>P</a:t>
            </a:r>
            <a:r>
              <a:rPr lang="en-US" sz="2400" b="1" cap="small" dirty="0">
                <a:solidFill>
                  <a:srgbClr val="222222"/>
                </a:solidFill>
                <a:latin typeface="arial" panose="020B0604020202020204" pitchFamily="34" charset="0"/>
              </a:rPr>
              <a:t>rocessing</a:t>
            </a:r>
            <a:endParaRPr lang="en-US" sz="2400" b="1" cap="small" dirty="0"/>
          </a:p>
        </p:txBody>
      </p:sp>
    </p:spTree>
    <p:extLst>
      <p:ext uri="{BB962C8B-B14F-4D97-AF65-F5344CB8AC3E}">
        <p14:creationId xmlns:p14="http://schemas.microsoft.com/office/powerpoint/2010/main" val="277049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991EE-68A3-A84A-A19D-9B218DFF9E67}"/>
              </a:ext>
            </a:extLst>
          </p:cNvPr>
          <p:cNvSpPr>
            <a:spLocks noGrp="1"/>
          </p:cNvSpPr>
          <p:nvPr>
            <p:ph type="title"/>
          </p:nvPr>
        </p:nvSpPr>
        <p:spPr/>
        <p:txBody>
          <a:bodyPr>
            <a:normAutofit/>
          </a:bodyPr>
          <a:lstStyle/>
          <a:p>
            <a:r>
              <a:rPr lang="en-US" cap="small" dirty="0"/>
              <a:t>The Physical Layer</a:t>
            </a:r>
          </a:p>
        </p:txBody>
      </p:sp>
      <p:sp>
        <p:nvSpPr>
          <p:cNvPr id="3" name="Content Placeholder 2">
            <a:extLst>
              <a:ext uri="{FF2B5EF4-FFF2-40B4-BE49-F238E27FC236}">
                <a16:creationId xmlns:a16="http://schemas.microsoft.com/office/drawing/2014/main" id="{D6C5C4A6-22A6-214D-9E3A-A65F80D5FAFF}"/>
              </a:ext>
            </a:extLst>
          </p:cNvPr>
          <p:cNvSpPr>
            <a:spLocks noGrp="1"/>
          </p:cNvSpPr>
          <p:nvPr>
            <p:ph idx="1"/>
          </p:nvPr>
        </p:nvSpPr>
        <p:spPr>
          <a:xfrm>
            <a:off x="457200" y="1398900"/>
            <a:ext cx="8229600" cy="4525963"/>
          </a:xfrm>
        </p:spPr>
        <p:txBody>
          <a:bodyPr>
            <a:noAutofit/>
          </a:bodyPr>
          <a:lstStyle/>
          <a:p>
            <a:r>
              <a:rPr lang="en-US" sz="2000" dirty="0"/>
              <a:t>The physical layer is concerned with transmitting raw bits over a communication channel. </a:t>
            </a:r>
          </a:p>
          <a:p>
            <a:r>
              <a:rPr lang="en-US" sz="2000" dirty="0"/>
              <a:t>The design issues have to do with </a:t>
            </a:r>
            <a:r>
              <a:rPr lang="en-US" sz="2000" b="1" dirty="0">
                <a:solidFill>
                  <a:srgbClr val="FF0000"/>
                </a:solidFill>
              </a:rPr>
              <a:t>making sure that </a:t>
            </a:r>
          </a:p>
          <a:p>
            <a:pPr lvl="1"/>
            <a:r>
              <a:rPr lang="en-US" sz="2000" dirty="0"/>
              <a:t>when one side </a:t>
            </a:r>
            <a:r>
              <a:rPr lang="en-US" sz="2000" b="1" dirty="0">
                <a:effectLst>
                  <a:glow rad="228600">
                    <a:schemeClr val="accent5">
                      <a:satMod val="175000"/>
                      <a:alpha val="40000"/>
                    </a:schemeClr>
                  </a:glow>
                </a:effectLst>
              </a:rPr>
              <a:t>sends a 1 bit</a:t>
            </a:r>
            <a:r>
              <a:rPr lang="en-US" sz="2000" dirty="0">
                <a:effectLst>
                  <a:glow rad="228600">
                    <a:schemeClr val="accent5">
                      <a:satMod val="175000"/>
                      <a:alpha val="40000"/>
                    </a:schemeClr>
                  </a:glow>
                </a:effectLst>
              </a:rPr>
              <a:t> </a:t>
            </a:r>
            <a:r>
              <a:rPr lang="en-US" sz="2000" dirty="0"/>
              <a:t>it is received by the other side as a 1 bit, not as a 0 bit. </a:t>
            </a:r>
          </a:p>
          <a:p>
            <a:pPr marL="914400" lvl="1" indent="-457200">
              <a:buFont typeface="+mj-lt"/>
              <a:buAutoNum type="arabicPeriod"/>
            </a:pPr>
            <a:r>
              <a:rPr lang="en-US" sz="2000" dirty="0">
                <a:effectLst>
                  <a:glow rad="228600">
                    <a:schemeClr val="accent5">
                      <a:satMod val="175000"/>
                      <a:alpha val="40000"/>
                    </a:schemeClr>
                  </a:glow>
                </a:effectLst>
              </a:rPr>
              <a:t>what electrical signals </a:t>
            </a:r>
            <a:r>
              <a:rPr lang="en-US" sz="2000" dirty="0"/>
              <a:t>should be used to </a:t>
            </a:r>
            <a:r>
              <a:rPr lang="en-US" sz="2000" dirty="0">
                <a:effectLst>
                  <a:glow rad="228600">
                    <a:schemeClr val="accent5">
                      <a:satMod val="175000"/>
                      <a:alpha val="40000"/>
                    </a:schemeClr>
                  </a:glow>
                </a:effectLst>
              </a:rPr>
              <a:t>represent</a:t>
            </a:r>
            <a:r>
              <a:rPr lang="en-US" sz="2000" dirty="0"/>
              <a:t> a 1 and a 0, </a:t>
            </a:r>
          </a:p>
          <a:p>
            <a:pPr marL="914400" lvl="1" indent="-457200">
              <a:buFont typeface="+mj-lt"/>
              <a:buAutoNum type="arabicPeriod"/>
            </a:pPr>
            <a:r>
              <a:rPr lang="en-US" sz="2000" dirty="0"/>
              <a:t>how many </a:t>
            </a:r>
            <a:r>
              <a:rPr lang="en-US" sz="2000" b="1" dirty="0">
                <a:effectLst>
                  <a:glow rad="228600">
                    <a:schemeClr val="accent5">
                      <a:satMod val="175000"/>
                      <a:alpha val="40000"/>
                    </a:schemeClr>
                  </a:glow>
                </a:effectLst>
              </a:rPr>
              <a:t>nanoseconds</a:t>
            </a:r>
            <a:r>
              <a:rPr lang="en-US" sz="2000" dirty="0"/>
              <a:t> a bit lasts, </a:t>
            </a:r>
          </a:p>
          <a:p>
            <a:pPr marL="914400" lvl="1" indent="-457200">
              <a:buFont typeface="+mj-lt"/>
              <a:buAutoNum type="arabicPeriod"/>
            </a:pPr>
            <a:r>
              <a:rPr lang="en-US" sz="2000" dirty="0"/>
              <a:t>whether transmission may proceed </a:t>
            </a:r>
            <a:r>
              <a:rPr lang="en-US" sz="2000" b="1" dirty="0">
                <a:effectLst>
                  <a:glow rad="228600">
                    <a:schemeClr val="accent5">
                      <a:satMod val="175000"/>
                      <a:alpha val="40000"/>
                    </a:schemeClr>
                  </a:glow>
                </a:effectLst>
              </a:rPr>
              <a:t>simultaneously</a:t>
            </a:r>
            <a:r>
              <a:rPr lang="en-US" sz="2000" dirty="0"/>
              <a:t> in </a:t>
            </a:r>
            <a:r>
              <a:rPr lang="en-US" sz="2000" b="1" dirty="0">
                <a:effectLst>
                  <a:glow rad="228600">
                    <a:schemeClr val="accent5">
                      <a:satMod val="175000"/>
                      <a:alpha val="40000"/>
                    </a:schemeClr>
                  </a:glow>
                </a:effectLst>
              </a:rPr>
              <a:t>both</a:t>
            </a:r>
            <a:r>
              <a:rPr lang="en-US" sz="2000" dirty="0">
                <a:effectLst>
                  <a:glow rad="228600">
                    <a:schemeClr val="accent5">
                      <a:satMod val="175000"/>
                      <a:alpha val="40000"/>
                    </a:schemeClr>
                  </a:glow>
                </a:effectLst>
              </a:rPr>
              <a:t> </a:t>
            </a:r>
            <a:r>
              <a:rPr lang="en-US" sz="2000" b="1" dirty="0">
                <a:effectLst>
                  <a:glow rad="228600">
                    <a:schemeClr val="accent5">
                      <a:satMod val="175000"/>
                      <a:alpha val="40000"/>
                    </a:schemeClr>
                  </a:glow>
                </a:effectLst>
              </a:rPr>
              <a:t>directions</a:t>
            </a:r>
            <a:r>
              <a:rPr lang="en-US" sz="2000" dirty="0"/>
              <a:t>,</a:t>
            </a:r>
          </a:p>
          <a:p>
            <a:pPr marL="914400" lvl="1" indent="-457200">
              <a:buFont typeface="+mj-lt"/>
              <a:buAutoNum type="arabicPeriod"/>
            </a:pPr>
            <a:r>
              <a:rPr lang="en-US" sz="2000" dirty="0" smtClean="0"/>
              <a:t>how </a:t>
            </a:r>
            <a:r>
              <a:rPr lang="en-US" sz="2000" dirty="0"/>
              <a:t>the </a:t>
            </a:r>
            <a:r>
              <a:rPr lang="en-US" sz="2000" b="1" dirty="0">
                <a:effectLst>
                  <a:glow rad="228600">
                    <a:schemeClr val="accent5">
                      <a:satMod val="175000"/>
                      <a:alpha val="40000"/>
                    </a:schemeClr>
                  </a:glow>
                </a:effectLst>
              </a:rPr>
              <a:t>initial connection</a:t>
            </a:r>
            <a:r>
              <a:rPr lang="en-US" sz="2000" dirty="0">
                <a:effectLst>
                  <a:glow rad="228600">
                    <a:schemeClr val="accent5">
                      <a:satMod val="175000"/>
                      <a:alpha val="40000"/>
                    </a:schemeClr>
                  </a:glow>
                </a:effectLst>
              </a:rPr>
              <a:t> </a:t>
            </a:r>
            <a:r>
              <a:rPr lang="en-US" sz="2000" dirty="0"/>
              <a:t>is established, </a:t>
            </a:r>
          </a:p>
          <a:p>
            <a:pPr marL="914400" lvl="1" indent="-457200">
              <a:buFont typeface="+mj-lt"/>
              <a:buAutoNum type="arabicPeriod"/>
            </a:pPr>
            <a:r>
              <a:rPr lang="en-US" sz="2000" dirty="0"/>
              <a:t>how it is torn down when </a:t>
            </a:r>
            <a:r>
              <a:rPr lang="en-US" sz="2000" b="1" dirty="0">
                <a:effectLst>
                  <a:glow rad="228600">
                    <a:schemeClr val="accent5">
                      <a:satMod val="175000"/>
                      <a:alpha val="40000"/>
                    </a:schemeClr>
                  </a:glow>
                </a:effectLst>
              </a:rPr>
              <a:t>both sides </a:t>
            </a:r>
            <a:r>
              <a:rPr lang="en-US" sz="2000" dirty="0">
                <a:effectLst>
                  <a:glow rad="228600">
                    <a:schemeClr val="accent5">
                      <a:satMod val="175000"/>
                      <a:alpha val="40000"/>
                    </a:schemeClr>
                  </a:glow>
                </a:effectLst>
              </a:rPr>
              <a:t>are </a:t>
            </a:r>
            <a:r>
              <a:rPr lang="en-US" sz="2000" b="1" dirty="0">
                <a:effectLst>
                  <a:glow rad="228600">
                    <a:schemeClr val="accent5">
                      <a:satMod val="175000"/>
                      <a:alpha val="40000"/>
                    </a:schemeClr>
                  </a:glow>
                </a:effectLst>
              </a:rPr>
              <a:t>finished</a:t>
            </a:r>
            <a:r>
              <a:rPr lang="en-US" sz="2000" dirty="0"/>
              <a:t>, </a:t>
            </a:r>
          </a:p>
          <a:p>
            <a:pPr marL="914400" lvl="1" indent="-457200">
              <a:buFont typeface="+mj-lt"/>
              <a:buAutoNum type="arabicPeriod"/>
            </a:pPr>
            <a:r>
              <a:rPr lang="en-US" sz="2000" dirty="0"/>
              <a:t>how many </a:t>
            </a:r>
            <a:r>
              <a:rPr lang="en-US" sz="2000" b="1" dirty="0">
                <a:effectLst>
                  <a:glow rad="228600">
                    <a:schemeClr val="accent5">
                      <a:satMod val="175000"/>
                      <a:alpha val="40000"/>
                    </a:schemeClr>
                  </a:glow>
                </a:effectLst>
              </a:rPr>
              <a:t>pins</a:t>
            </a:r>
            <a:r>
              <a:rPr lang="en-US" sz="2000" dirty="0"/>
              <a:t> the network connector has, and </a:t>
            </a:r>
          </a:p>
          <a:p>
            <a:pPr marL="914400" lvl="1" indent="-457200">
              <a:buFont typeface="+mj-lt"/>
              <a:buAutoNum type="arabicPeriod"/>
            </a:pPr>
            <a:r>
              <a:rPr lang="en-US" sz="2000" dirty="0"/>
              <a:t>what each </a:t>
            </a:r>
            <a:r>
              <a:rPr lang="en-US" sz="2000" b="1" dirty="0">
                <a:effectLst>
                  <a:glow rad="228600">
                    <a:schemeClr val="accent5">
                      <a:satMod val="175000"/>
                      <a:alpha val="40000"/>
                    </a:schemeClr>
                  </a:glow>
                </a:effectLst>
              </a:rPr>
              <a:t>pin</a:t>
            </a:r>
            <a:r>
              <a:rPr lang="en-US" sz="2000" dirty="0"/>
              <a:t> is used for. </a:t>
            </a:r>
          </a:p>
        </p:txBody>
      </p:sp>
      <p:sp>
        <p:nvSpPr>
          <p:cNvPr id="4" name="Slide Number Placeholder 3">
            <a:extLst>
              <a:ext uri="{FF2B5EF4-FFF2-40B4-BE49-F238E27FC236}">
                <a16:creationId xmlns:a16="http://schemas.microsoft.com/office/drawing/2014/main" id="{ADC0F4C3-D986-074B-897B-DC69543790B8}"/>
              </a:ext>
            </a:extLst>
          </p:cNvPr>
          <p:cNvSpPr>
            <a:spLocks noGrp="1"/>
          </p:cNvSpPr>
          <p:nvPr>
            <p:ph type="sldNum" sz="quarter" idx="12"/>
          </p:nvPr>
        </p:nvSpPr>
        <p:spPr/>
        <p:txBody>
          <a:bodyPr/>
          <a:lstStyle/>
          <a:p>
            <a:fld id="{B6F15528-21DE-4FAA-801E-634DDDAF4B2B}" type="slidenum">
              <a:rPr lang="en-US" smtClean="0"/>
              <a:pPr/>
              <a:t>11</a:t>
            </a:fld>
            <a:r>
              <a:rPr lang="en-US" dirty="0"/>
              <a:t> </a:t>
            </a:r>
            <a:r>
              <a:rPr lang="en-US" dirty="0" smtClean="0"/>
              <a:t>of 31</a:t>
            </a:r>
            <a:endParaRPr lang="en-US" dirty="0"/>
          </a:p>
        </p:txBody>
      </p:sp>
    </p:spTree>
    <p:extLst>
      <p:ext uri="{BB962C8B-B14F-4D97-AF65-F5344CB8AC3E}">
        <p14:creationId xmlns:p14="http://schemas.microsoft.com/office/powerpoint/2010/main" val="339502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EF1F0-8A24-0C4A-8E71-65E2C8D91AA0}"/>
              </a:ext>
            </a:extLst>
          </p:cNvPr>
          <p:cNvSpPr>
            <a:spLocks noGrp="1"/>
          </p:cNvSpPr>
          <p:nvPr>
            <p:ph type="title"/>
          </p:nvPr>
        </p:nvSpPr>
        <p:spPr/>
        <p:txBody>
          <a:bodyPr>
            <a:normAutofit/>
          </a:bodyPr>
          <a:lstStyle/>
          <a:p>
            <a:r>
              <a:rPr lang="en-US" cap="small" dirty="0"/>
              <a:t>The Data Link Layer</a:t>
            </a:r>
          </a:p>
        </p:txBody>
      </p:sp>
      <p:sp>
        <p:nvSpPr>
          <p:cNvPr id="3" name="Content Placeholder 2">
            <a:extLst>
              <a:ext uri="{FF2B5EF4-FFF2-40B4-BE49-F238E27FC236}">
                <a16:creationId xmlns:a16="http://schemas.microsoft.com/office/drawing/2014/main" id="{BA91A5E2-BDEC-2A48-B774-712F5440F877}"/>
              </a:ext>
            </a:extLst>
          </p:cNvPr>
          <p:cNvSpPr>
            <a:spLocks noGrp="1"/>
          </p:cNvSpPr>
          <p:nvPr>
            <p:ph idx="1"/>
          </p:nvPr>
        </p:nvSpPr>
        <p:spPr>
          <a:xfrm>
            <a:off x="457200" y="1600200"/>
            <a:ext cx="5486400" cy="4525963"/>
          </a:xfrm>
        </p:spPr>
        <p:txBody>
          <a:bodyPr>
            <a:normAutofit/>
          </a:bodyPr>
          <a:lstStyle/>
          <a:p>
            <a:r>
              <a:rPr lang="en-US" sz="2000" dirty="0"/>
              <a:t>The main task of the data link layer is to transform a raw transmission facility into a line that appears free of </a:t>
            </a:r>
            <a:r>
              <a:rPr lang="en-US" sz="2000" b="1" dirty="0">
                <a:effectLst>
                  <a:glow rad="228600">
                    <a:schemeClr val="accent5">
                      <a:satMod val="175000"/>
                      <a:alpha val="40000"/>
                    </a:schemeClr>
                  </a:glow>
                </a:effectLst>
              </a:rPr>
              <a:t>undetected transmission errors</a:t>
            </a:r>
            <a:r>
              <a:rPr lang="en-US" sz="2000" dirty="0">
                <a:effectLst>
                  <a:glow rad="228600">
                    <a:schemeClr val="accent5">
                      <a:satMod val="175000"/>
                      <a:alpha val="40000"/>
                    </a:schemeClr>
                  </a:glow>
                </a:effectLst>
              </a:rPr>
              <a:t>.</a:t>
            </a:r>
          </a:p>
          <a:p>
            <a:endParaRPr lang="en-US" sz="2000" dirty="0"/>
          </a:p>
          <a:p>
            <a:r>
              <a:rPr lang="en-US" sz="2000" dirty="0"/>
              <a:t>It accomplishes this task by having the sender break up the input data into </a:t>
            </a:r>
            <a:r>
              <a:rPr lang="en-US" sz="2000" b="1" dirty="0">
                <a:effectLst>
                  <a:glow rad="228600">
                    <a:schemeClr val="accent5">
                      <a:satMod val="175000"/>
                      <a:alpha val="40000"/>
                    </a:schemeClr>
                  </a:glow>
                </a:effectLst>
              </a:rPr>
              <a:t>data frames</a:t>
            </a:r>
            <a:r>
              <a:rPr lang="en-US" sz="2000" dirty="0">
                <a:effectLst>
                  <a:glow rad="228600">
                    <a:schemeClr val="accent5">
                      <a:satMod val="175000"/>
                      <a:alpha val="40000"/>
                    </a:schemeClr>
                  </a:glow>
                </a:effectLst>
              </a:rPr>
              <a:t> </a:t>
            </a:r>
            <a:r>
              <a:rPr lang="en-US" sz="2000" dirty="0"/>
              <a:t>(</a:t>
            </a:r>
            <a:r>
              <a:rPr lang="en-US" sz="2000" dirty="0">
                <a:effectLst>
                  <a:glow rad="228600">
                    <a:schemeClr val="accent5">
                      <a:satMod val="175000"/>
                      <a:alpha val="40000"/>
                    </a:schemeClr>
                  </a:glow>
                </a:effectLst>
              </a:rPr>
              <a:t>typically a few hundred or a few thousand bytes</a:t>
            </a:r>
            <a:r>
              <a:rPr lang="en-US" sz="2000" dirty="0"/>
              <a:t>) and transmit the frames sequentially.</a:t>
            </a:r>
          </a:p>
          <a:p>
            <a:endParaRPr lang="en-US" sz="2000" dirty="0"/>
          </a:p>
          <a:p>
            <a:r>
              <a:rPr lang="en-US" sz="2000" dirty="0"/>
              <a:t>The receiver confirms correct receipt of each frame by sending back an </a:t>
            </a:r>
            <a:r>
              <a:rPr lang="en-US" sz="2000" b="1" dirty="0">
                <a:effectLst>
                  <a:glow rad="228600">
                    <a:schemeClr val="accent5">
                      <a:satMod val="175000"/>
                      <a:alpha val="40000"/>
                    </a:schemeClr>
                  </a:glow>
                </a:effectLst>
              </a:rPr>
              <a:t>acknowledgement frame</a:t>
            </a:r>
            <a:r>
              <a:rPr lang="en-US" sz="2000" b="1" dirty="0"/>
              <a:t>.</a:t>
            </a:r>
          </a:p>
        </p:txBody>
      </p:sp>
      <p:sp>
        <p:nvSpPr>
          <p:cNvPr id="4" name="Slide Number Placeholder 3">
            <a:extLst>
              <a:ext uri="{FF2B5EF4-FFF2-40B4-BE49-F238E27FC236}">
                <a16:creationId xmlns:a16="http://schemas.microsoft.com/office/drawing/2014/main" id="{A3E5178C-D063-CB43-AF5F-82D9C1441FAA}"/>
              </a:ext>
            </a:extLst>
          </p:cNvPr>
          <p:cNvSpPr>
            <a:spLocks noGrp="1"/>
          </p:cNvSpPr>
          <p:nvPr>
            <p:ph type="sldNum" sz="quarter" idx="12"/>
          </p:nvPr>
        </p:nvSpPr>
        <p:spPr/>
        <p:txBody>
          <a:bodyPr/>
          <a:lstStyle/>
          <a:p>
            <a:fld id="{B6F15528-21DE-4FAA-801E-634DDDAF4B2B}" type="slidenum">
              <a:rPr lang="en-US" smtClean="0"/>
              <a:pPr/>
              <a:t>12</a:t>
            </a:fld>
            <a:r>
              <a:rPr lang="en-US" dirty="0"/>
              <a:t> </a:t>
            </a:r>
            <a:r>
              <a:rPr lang="en-US" dirty="0" smtClean="0"/>
              <a:t>of 31</a:t>
            </a:r>
            <a:endParaRPr lang="en-US" dirty="0"/>
          </a:p>
        </p:txBody>
      </p:sp>
      <p:pic>
        <p:nvPicPr>
          <p:cNvPr id="5" name="Picture 4">
            <a:extLst>
              <a:ext uri="{FF2B5EF4-FFF2-40B4-BE49-F238E27FC236}">
                <a16:creationId xmlns:a16="http://schemas.microsoft.com/office/drawing/2014/main" id="{84F4AEC6-0141-F149-B6C3-FF8784B60B94}"/>
              </a:ext>
            </a:extLst>
          </p:cNvPr>
          <p:cNvPicPr>
            <a:picLocks noChangeAspect="1"/>
          </p:cNvPicPr>
          <p:nvPr/>
        </p:nvPicPr>
        <p:blipFill>
          <a:blip r:embed="rId2"/>
          <a:stretch>
            <a:fillRect/>
          </a:stretch>
        </p:blipFill>
        <p:spPr>
          <a:xfrm>
            <a:off x="5556250" y="2428081"/>
            <a:ext cx="3587750" cy="2870200"/>
          </a:xfrm>
          <a:prstGeom prst="rect">
            <a:avLst/>
          </a:prstGeom>
        </p:spPr>
      </p:pic>
    </p:spTree>
    <p:extLst>
      <p:ext uri="{BB962C8B-B14F-4D97-AF65-F5344CB8AC3E}">
        <p14:creationId xmlns:p14="http://schemas.microsoft.com/office/powerpoint/2010/main" val="40068334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4C95E-EB7F-704F-880C-73436B163497}"/>
              </a:ext>
            </a:extLst>
          </p:cNvPr>
          <p:cNvSpPr>
            <a:spLocks noGrp="1"/>
          </p:cNvSpPr>
          <p:nvPr>
            <p:ph type="title"/>
          </p:nvPr>
        </p:nvSpPr>
        <p:spPr/>
        <p:txBody>
          <a:bodyPr/>
          <a:lstStyle/>
          <a:p>
            <a:r>
              <a:rPr lang="en-US" cap="small" dirty="0"/>
              <a:t>The Data Link Layer</a:t>
            </a:r>
            <a:endParaRPr lang="en-US" dirty="0"/>
          </a:p>
        </p:txBody>
      </p:sp>
      <p:pic>
        <p:nvPicPr>
          <p:cNvPr id="5" name="Content Placeholder 4">
            <a:extLst>
              <a:ext uri="{FF2B5EF4-FFF2-40B4-BE49-F238E27FC236}">
                <a16:creationId xmlns:a16="http://schemas.microsoft.com/office/drawing/2014/main" id="{20FF6735-5EA1-9F4C-8D1C-97EA03D90F94}"/>
              </a:ext>
            </a:extLst>
          </p:cNvPr>
          <p:cNvPicPr>
            <a:picLocks noGrp="1" noChangeAspect="1"/>
          </p:cNvPicPr>
          <p:nvPr>
            <p:ph idx="1"/>
          </p:nvPr>
        </p:nvPicPr>
        <p:blipFill>
          <a:blip r:embed="rId2"/>
          <a:stretch>
            <a:fillRect/>
          </a:stretch>
        </p:blipFill>
        <p:spPr>
          <a:xfrm>
            <a:off x="1315790" y="1600200"/>
            <a:ext cx="6512420" cy="4525963"/>
          </a:xfrm>
          <a:prstGeom prst="rect">
            <a:avLst/>
          </a:prstGeom>
        </p:spPr>
      </p:pic>
      <p:sp>
        <p:nvSpPr>
          <p:cNvPr id="4" name="Slide Number Placeholder 3">
            <a:extLst>
              <a:ext uri="{FF2B5EF4-FFF2-40B4-BE49-F238E27FC236}">
                <a16:creationId xmlns:a16="http://schemas.microsoft.com/office/drawing/2014/main" id="{9E40784F-3C2F-CB46-86FF-0C00244E2DF5}"/>
              </a:ext>
            </a:extLst>
          </p:cNvPr>
          <p:cNvSpPr>
            <a:spLocks noGrp="1"/>
          </p:cNvSpPr>
          <p:nvPr>
            <p:ph type="sldNum" sz="quarter" idx="12"/>
          </p:nvPr>
        </p:nvSpPr>
        <p:spPr/>
        <p:txBody>
          <a:bodyPr/>
          <a:lstStyle/>
          <a:p>
            <a:fld id="{B6F15528-21DE-4FAA-801E-634DDDAF4B2B}" type="slidenum">
              <a:rPr lang="en-US" smtClean="0"/>
              <a:pPr/>
              <a:t>13</a:t>
            </a:fld>
            <a:r>
              <a:rPr lang="en-US" dirty="0"/>
              <a:t> </a:t>
            </a:r>
            <a:r>
              <a:rPr lang="en-US" dirty="0" smtClean="0"/>
              <a:t>of 31</a:t>
            </a:r>
            <a:endParaRPr lang="en-US" dirty="0"/>
          </a:p>
        </p:txBody>
      </p:sp>
      <p:pic>
        <p:nvPicPr>
          <p:cNvPr id="6" name="Content Placeholder 4">
            <a:extLst>
              <a:ext uri="{FF2B5EF4-FFF2-40B4-BE49-F238E27FC236}">
                <a16:creationId xmlns:a16="http://schemas.microsoft.com/office/drawing/2014/main" id="{BB1C265F-AC32-C144-98B9-714C652FC212}"/>
              </a:ext>
            </a:extLst>
          </p:cNvPr>
          <p:cNvPicPr>
            <a:picLocks noChangeAspect="1"/>
          </p:cNvPicPr>
          <p:nvPr/>
        </p:nvPicPr>
        <p:blipFill>
          <a:blip r:embed="rId3"/>
          <a:stretch>
            <a:fillRect/>
          </a:stretch>
        </p:blipFill>
        <p:spPr>
          <a:xfrm>
            <a:off x="103945" y="152400"/>
            <a:ext cx="2423689" cy="2082958"/>
          </a:xfrm>
          <a:prstGeom prst="rect">
            <a:avLst/>
          </a:prstGeom>
          <a:ln>
            <a:solidFill>
              <a:schemeClr val="tx1"/>
            </a:solidFill>
          </a:ln>
        </p:spPr>
      </p:pic>
    </p:spTree>
    <p:extLst>
      <p:ext uri="{BB962C8B-B14F-4D97-AF65-F5344CB8AC3E}">
        <p14:creationId xmlns:p14="http://schemas.microsoft.com/office/powerpoint/2010/main" val="166491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5A54B-5ED1-574B-A82B-35263970B0F9}"/>
              </a:ext>
            </a:extLst>
          </p:cNvPr>
          <p:cNvSpPr>
            <a:spLocks noGrp="1"/>
          </p:cNvSpPr>
          <p:nvPr>
            <p:ph type="title"/>
          </p:nvPr>
        </p:nvSpPr>
        <p:spPr/>
        <p:txBody>
          <a:bodyPr>
            <a:normAutofit/>
          </a:bodyPr>
          <a:lstStyle/>
          <a:p>
            <a:r>
              <a:rPr lang="en-US" cap="small" dirty="0"/>
              <a:t>The Network Layer</a:t>
            </a:r>
          </a:p>
        </p:txBody>
      </p:sp>
      <p:sp>
        <p:nvSpPr>
          <p:cNvPr id="3" name="Content Placeholder 2">
            <a:extLst>
              <a:ext uri="{FF2B5EF4-FFF2-40B4-BE49-F238E27FC236}">
                <a16:creationId xmlns:a16="http://schemas.microsoft.com/office/drawing/2014/main" id="{D917EEA6-5263-9545-960D-AC02A0377485}"/>
              </a:ext>
            </a:extLst>
          </p:cNvPr>
          <p:cNvSpPr>
            <a:spLocks noGrp="1"/>
          </p:cNvSpPr>
          <p:nvPr>
            <p:ph idx="1"/>
          </p:nvPr>
        </p:nvSpPr>
        <p:spPr/>
        <p:txBody>
          <a:bodyPr>
            <a:normAutofit/>
          </a:bodyPr>
          <a:lstStyle/>
          <a:p>
            <a:r>
              <a:rPr lang="en-US" sz="2000" dirty="0"/>
              <a:t>A key design issue is determining how packets are routed from source to destination.</a:t>
            </a:r>
          </a:p>
          <a:p>
            <a:r>
              <a:rPr lang="en-US" sz="2000" dirty="0"/>
              <a:t>More generally, the quality of service provided (delay, transit time, jitter, etc.) is also a network layer issue</a:t>
            </a:r>
          </a:p>
        </p:txBody>
      </p:sp>
      <p:sp>
        <p:nvSpPr>
          <p:cNvPr id="4" name="Slide Number Placeholder 3">
            <a:extLst>
              <a:ext uri="{FF2B5EF4-FFF2-40B4-BE49-F238E27FC236}">
                <a16:creationId xmlns:a16="http://schemas.microsoft.com/office/drawing/2014/main" id="{E37BD5B2-6C76-1B4F-AFB9-38500F7353C2}"/>
              </a:ext>
            </a:extLst>
          </p:cNvPr>
          <p:cNvSpPr>
            <a:spLocks noGrp="1"/>
          </p:cNvSpPr>
          <p:nvPr>
            <p:ph type="sldNum" sz="quarter" idx="12"/>
          </p:nvPr>
        </p:nvSpPr>
        <p:spPr/>
        <p:txBody>
          <a:bodyPr/>
          <a:lstStyle/>
          <a:p>
            <a:fld id="{B6F15528-21DE-4FAA-801E-634DDDAF4B2B}" type="slidenum">
              <a:rPr lang="en-US" smtClean="0"/>
              <a:pPr/>
              <a:t>14</a:t>
            </a:fld>
            <a:r>
              <a:rPr lang="en-US" dirty="0"/>
              <a:t> </a:t>
            </a:r>
            <a:r>
              <a:rPr lang="en-US" dirty="0" smtClean="0"/>
              <a:t>of 31</a:t>
            </a:r>
            <a:endParaRPr lang="en-US" dirty="0"/>
          </a:p>
        </p:txBody>
      </p:sp>
      <p:pic>
        <p:nvPicPr>
          <p:cNvPr id="5" name="Picture 4">
            <a:extLst>
              <a:ext uri="{FF2B5EF4-FFF2-40B4-BE49-F238E27FC236}">
                <a16:creationId xmlns:a16="http://schemas.microsoft.com/office/drawing/2014/main" id="{B07B79D2-7235-6745-BBA4-1B1F5A14ED9E}"/>
              </a:ext>
            </a:extLst>
          </p:cNvPr>
          <p:cNvPicPr>
            <a:picLocks noChangeAspect="1"/>
          </p:cNvPicPr>
          <p:nvPr/>
        </p:nvPicPr>
        <p:blipFill>
          <a:blip r:embed="rId2"/>
          <a:stretch>
            <a:fillRect/>
          </a:stretch>
        </p:blipFill>
        <p:spPr>
          <a:xfrm>
            <a:off x="1905000" y="3276600"/>
            <a:ext cx="4800600" cy="2759289"/>
          </a:xfrm>
          <a:prstGeom prst="rect">
            <a:avLst/>
          </a:prstGeom>
        </p:spPr>
      </p:pic>
    </p:spTree>
    <p:extLst>
      <p:ext uri="{BB962C8B-B14F-4D97-AF65-F5344CB8AC3E}">
        <p14:creationId xmlns:p14="http://schemas.microsoft.com/office/powerpoint/2010/main" val="2709559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AD835-EB40-6845-9FD6-B21DC427510D}"/>
              </a:ext>
            </a:extLst>
          </p:cNvPr>
          <p:cNvSpPr>
            <a:spLocks noGrp="1"/>
          </p:cNvSpPr>
          <p:nvPr>
            <p:ph type="title"/>
          </p:nvPr>
        </p:nvSpPr>
        <p:spPr/>
        <p:txBody>
          <a:bodyPr>
            <a:normAutofit/>
          </a:bodyPr>
          <a:lstStyle/>
          <a:p>
            <a:r>
              <a:rPr lang="en-US" cap="small" dirty="0"/>
              <a:t>The Transport Layer</a:t>
            </a:r>
          </a:p>
        </p:txBody>
      </p:sp>
      <p:sp>
        <p:nvSpPr>
          <p:cNvPr id="3" name="Content Placeholder 2">
            <a:extLst>
              <a:ext uri="{FF2B5EF4-FFF2-40B4-BE49-F238E27FC236}">
                <a16:creationId xmlns:a16="http://schemas.microsoft.com/office/drawing/2014/main" id="{F43DB28E-57E4-3B49-B6A2-6A2805721456}"/>
              </a:ext>
            </a:extLst>
          </p:cNvPr>
          <p:cNvSpPr>
            <a:spLocks noGrp="1"/>
          </p:cNvSpPr>
          <p:nvPr>
            <p:ph idx="1"/>
          </p:nvPr>
        </p:nvSpPr>
        <p:spPr/>
        <p:txBody>
          <a:bodyPr>
            <a:normAutofit/>
          </a:bodyPr>
          <a:lstStyle/>
          <a:p>
            <a:r>
              <a:rPr lang="en-US" sz="2400" dirty="0"/>
              <a:t>The basic function of the transport layer is to:</a:t>
            </a:r>
          </a:p>
          <a:p>
            <a:pPr lvl="1"/>
            <a:r>
              <a:rPr lang="en-US" sz="2400" dirty="0"/>
              <a:t> accept data from above it, </a:t>
            </a:r>
          </a:p>
          <a:p>
            <a:pPr lvl="1"/>
            <a:r>
              <a:rPr lang="en-US" sz="2400" dirty="0"/>
              <a:t>split it up into smaller units if need be, </a:t>
            </a:r>
          </a:p>
          <a:p>
            <a:pPr lvl="1"/>
            <a:r>
              <a:rPr lang="en-US" sz="2400" dirty="0"/>
              <a:t>pass these to the network layer, and </a:t>
            </a:r>
          </a:p>
          <a:p>
            <a:pPr lvl="1"/>
            <a:r>
              <a:rPr lang="en-US" sz="2400" dirty="0"/>
              <a:t>ensure that the pieces all arrive correctly at the other end.</a:t>
            </a:r>
          </a:p>
        </p:txBody>
      </p:sp>
      <p:sp>
        <p:nvSpPr>
          <p:cNvPr id="4" name="Slide Number Placeholder 3">
            <a:extLst>
              <a:ext uri="{FF2B5EF4-FFF2-40B4-BE49-F238E27FC236}">
                <a16:creationId xmlns:a16="http://schemas.microsoft.com/office/drawing/2014/main" id="{9CDD6479-5693-A643-8773-2DCD66E2039F}"/>
              </a:ext>
            </a:extLst>
          </p:cNvPr>
          <p:cNvSpPr>
            <a:spLocks noGrp="1"/>
          </p:cNvSpPr>
          <p:nvPr>
            <p:ph type="sldNum" sz="quarter" idx="12"/>
          </p:nvPr>
        </p:nvSpPr>
        <p:spPr/>
        <p:txBody>
          <a:bodyPr/>
          <a:lstStyle/>
          <a:p>
            <a:fld id="{B6F15528-21DE-4FAA-801E-634DDDAF4B2B}" type="slidenum">
              <a:rPr lang="en-US" smtClean="0"/>
              <a:pPr/>
              <a:t>15</a:t>
            </a:fld>
            <a:r>
              <a:rPr lang="en-US" dirty="0"/>
              <a:t> </a:t>
            </a:r>
            <a:r>
              <a:rPr lang="en-US" dirty="0" smtClean="0"/>
              <a:t>of 31</a:t>
            </a:r>
            <a:endParaRPr lang="en-US" dirty="0"/>
          </a:p>
        </p:txBody>
      </p:sp>
      <p:pic>
        <p:nvPicPr>
          <p:cNvPr id="5" name="Picture 4">
            <a:extLst>
              <a:ext uri="{FF2B5EF4-FFF2-40B4-BE49-F238E27FC236}">
                <a16:creationId xmlns:a16="http://schemas.microsoft.com/office/drawing/2014/main" id="{03F910AA-2E81-3B4C-A958-5BCD4B497AEE}"/>
              </a:ext>
            </a:extLst>
          </p:cNvPr>
          <p:cNvPicPr>
            <a:picLocks noChangeAspect="1"/>
          </p:cNvPicPr>
          <p:nvPr/>
        </p:nvPicPr>
        <p:blipFill rotWithShape="1">
          <a:blip r:embed="rId2"/>
          <a:srcRect t="12793" b="40332"/>
          <a:stretch/>
        </p:blipFill>
        <p:spPr>
          <a:xfrm>
            <a:off x="1320800" y="4070350"/>
            <a:ext cx="6502400" cy="2286000"/>
          </a:xfrm>
          <a:prstGeom prst="rect">
            <a:avLst/>
          </a:prstGeom>
        </p:spPr>
      </p:pic>
    </p:spTree>
    <p:extLst>
      <p:ext uri="{BB962C8B-B14F-4D97-AF65-F5344CB8AC3E}">
        <p14:creationId xmlns:p14="http://schemas.microsoft.com/office/powerpoint/2010/main" val="281356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2BBEE-81B6-B047-8DF7-948B63E23386}"/>
              </a:ext>
            </a:extLst>
          </p:cNvPr>
          <p:cNvSpPr>
            <a:spLocks noGrp="1"/>
          </p:cNvSpPr>
          <p:nvPr>
            <p:ph type="title"/>
          </p:nvPr>
        </p:nvSpPr>
        <p:spPr/>
        <p:txBody>
          <a:bodyPr>
            <a:normAutofit/>
          </a:bodyPr>
          <a:lstStyle/>
          <a:p>
            <a:r>
              <a:rPr lang="en-US" cap="small" dirty="0"/>
              <a:t>The Session Layer</a:t>
            </a:r>
          </a:p>
        </p:txBody>
      </p:sp>
      <p:sp>
        <p:nvSpPr>
          <p:cNvPr id="3" name="Content Placeholder 2">
            <a:extLst>
              <a:ext uri="{FF2B5EF4-FFF2-40B4-BE49-F238E27FC236}">
                <a16:creationId xmlns:a16="http://schemas.microsoft.com/office/drawing/2014/main" id="{50071807-5C85-E247-B2F0-70C2E47BEB3B}"/>
              </a:ext>
            </a:extLst>
          </p:cNvPr>
          <p:cNvSpPr>
            <a:spLocks noGrp="1"/>
          </p:cNvSpPr>
          <p:nvPr>
            <p:ph idx="1"/>
          </p:nvPr>
        </p:nvSpPr>
        <p:spPr/>
        <p:txBody>
          <a:bodyPr>
            <a:normAutofit/>
          </a:bodyPr>
          <a:lstStyle/>
          <a:p>
            <a:r>
              <a:rPr lang="en-US" sz="2000" dirty="0"/>
              <a:t>The session layer allows users on different machines to establish sessions between them. </a:t>
            </a:r>
          </a:p>
          <a:p>
            <a:r>
              <a:rPr lang="en-US" sz="2000" dirty="0"/>
              <a:t>Sessions offer various services: </a:t>
            </a:r>
          </a:p>
          <a:p>
            <a:pPr lvl="1"/>
            <a:r>
              <a:rPr lang="en-US" sz="2000" dirty="0"/>
              <a:t>including dialog control (keeping track of whose turn it is to transmit), </a:t>
            </a:r>
          </a:p>
          <a:p>
            <a:pPr lvl="1"/>
            <a:r>
              <a:rPr lang="en-US" sz="2000" dirty="0"/>
              <a:t>token management (preventing two parties from attempting the same critical operation simultaneously), and </a:t>
            </a:r>
          </a:p>
          <a:p>
            <a:pPr lvl="1"/>
            <a:r>
              <a:rPr lang="en-US" sz="2000" dirty="0"/>
              <a:t>synchronization</a:t>
            </a:r>
          </a:p>
        </p:txBody>
      </p:sp>
      <p:sp>
        <p:nvSpPr>
          <p:cNvPr id="4" name="Slide Number Placeholder 3">
            <a:extLst>
              <a:ext uri="{FF2B5EF4-FFF2-40B4-BE49-F238E27FC236}">
                <a16:creationId xmlns:a16="http://schemas.microsoft.com/office/drawing/2014/main" id="{B17ECC58-8335-A246-B807-6F1A4DEEA779}"/>
              </a:ext>
            </a:extLst>
          </p:cNvPr>
          <p:cNvSpPr>
            <a:spLocks noGrp="1"/>
          </p:cNvSpPr>
          <p:nvPr>
            <p:ph type="sldNum" sz="quarter" idx="12"/>
          </p:nvPr>
        </p:nvSpPr>
        <p:spPr/>
        <p:txBody>
          <a:bodyPr/>
          <a:lstStyle/>
          <a:p>
            <a:fld id="{B6F15528-21DE-4FAA-801E-634DDDAF4B2B}" type="slidenum">
              <a:rPr lang="en-US" smtClean="0"/>
              <a:pPr/>
              <a:t>16</a:t>
            </a:fld>
            <a:r>
              <a:rPr lang="en-US" dirty="0"/>
              <a:t> </a:t>
            </a:r>
            <a:r>
              <a:rPr lang="en-US" dirty="0" smtClean="0"/>
              <a:t>of 31</a:t>
            </a:r>
            <a:endParaRPr lang="en-US" dirty="0"/>
          </a:p>
        </p:txBody>
      </p:sp>
    </p:spTree>
    <p:extLst>
      <p:ext uri="{BB962C8B-B14F-4D97-AF65-F5344CB8AC3E}">
        <p14:creationId xmlns:p14="http://schemas.microsoft.com/office/powerpoint/2010/main" val="14067343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B219B-E79B-594C-954B-FACD6220A626}"/>
              </a:ext>
            </a:extLst>
          </p:cNvPr>
          <p:cNvSpPr>
            <a:spLocks noGrp="1"/>
          </p:cNvSpPr>
          <p:nvPr>
            <p:ph type="title"/>
          </p:nvPr>
        </p:nvSpPr>
        <p:spPr/>
        <p:txBody>
          <a:bodyPr>
            <a:normAutofit/>
          </a:bodyPr>
          <a:lstStyle/>
          <a:p>
            <a:r>
              <a:rPr lang="en-US" cap="small" dirty="0"/>
              <a:t>The Presentation Layer</a:t>
            </a:r>
          </a:p>
        </p:txBody>
      </p:sp>
      <p:sp>
        <p:nvSpPr>
          <p:cNvPr id="3" name="Content Placeholder 2">
            <a:extLst>
              <a:ext uri="{FF2B5EF4-FFF2-40B4-BE49-F238E27FC236}">
                <a16:creationId xmlns:a16="http://schemas.microsoft.com/office/drawing/2014/main" id="{D0E63170-1E86-D64A-B998-420F9EC8C5AC}"/>
              </a:ext>
            </a:extLst>
          </p:cNvPr>
          <p:cNvSpPr>
            <a:spLocks noGrp="1"/>
          </p:cNvSpPr>
          <p:nvPr>
            <p:ph idx="1"/>
          </p:nvPr>
        </p:nvSpPr>
        <p:spPr/>
        <p:txBody>
          <a:bodyPr>
            <a:normAutofit/>
          </a:bodyPr>
          <a:lstStyle/>
          <a:p>
            <a:r>
              <a:rPr lang="en-US" sz="2000" dirty="0"/>
              <a:t>Unlike the lower layers, which are mostly concerned with moving bits around, the presentation layer is concerned with the </a:t>
            </a:r>
            <a:r>
              <a:rPr lang="en-US" sz="2000" b="1" dirty="0">
                <a:effectLst>
                  <a:glow rad="228600">
                    <a:schemeClr val="accent5">
                      <a:satMod val="175000"/>
                      <a:alpha val="40000"/>
                    </a:schemeClr>
                  </a:glow>
                </a:effectLst>
              </a:rPr>
              <a:t>syntax and semantics of the information transmitted</a:t>
            </a:r>
            <a:r>
              <a:rPr lang="en-US" sz="2000" b="1" dirty="0"/>
              <a:t>.</a:t>
            </a:r>
            <a:r>
              <a:rPr lang="en-US" sz="2000" dirty="0"/>
              <a:t> </a:t>
            </a:r>
          </a:p>
          <a:p>
            <a:r>
              <a:rPr lang="en-US" sz="2000" dirty="0"/>
              <a:t>In order to make it possible for computers with </a:t>
            </a:r>
            <a:r>
              <a:rPr lang="en-US" sz="2000" b="1" dirty="0">
                <a:effectLst>
                  <a:glow rad="228600">
                    <a:schemeClr val="accent5">
                      <a:satMod val="175000"/>
                      <a:alpha val="40000"/>
                    </a:schemeClr>
                  </a:glow>
                </a:effectLst>
              </a:rPr>
              <a:t>different internal data representations to communicate</a:t>
            </a:r>
            <a:r>
              <a:rPr lang="en-US" sz="2000" dirty="0"/>
              <a:t>, the data structures to be exchanged can be defined in an abstract way, along with a standard encoding to be used ‘‘on the wire.’’ </a:t>
            </a:r>
          </a:p>
          <a:p>
            <a:r>
              <a:rPr lang="en-US" sz="2000" dirty="0"/>
              <a:t>The presentation layer manages these abstract data structures and allows higher-level data structures (e.g., banking records) to be defined and exchanged</a:t>
            </a:r>
          </a:p>
        </p:txBody>
      </p:sp>
      <p:sp>
        <p:nvSpPr>
          <p:cNvPr id="4" name="Slide Number Placeholder 3">
            <a:extLst>
              <a:ext uri="{FF2B5EF4-FFF2-40B4-BE49-F238E27FC236}">
                <a16:creationId xmlns:a16="http://schemas.microsoft.com/office/drawing/2014/main" id="{705CCD68-4F13-1F48-8D42-7C4F9DBB995F}"/>
              </a:ext>
            </a:extLst>
          </p:cNvPr>
          <p:cNvSpPr>
            <a:spLocks noGrp="1"/>
          </p:cNvSpPr>
          <p:nvPr>
            <p:ph type="sldNum" sz="quarter" idx="12"/>
          </p:nvPr>
        </p:nvSpPr>
        <p:spPr/>
        <p:txBody>
          <a:bodyPr/>
          <a:lstStyle/>
          <a:p>
            <a:fld id="{B6F15528-21DE-4FAA-801E-634DDDAF4B2B}" type="slidenum">
              <a:rPr lang="en-US" smtClean="0"/>
              <a:pPr/>
              <a:t>17</a:t>
            </a:fld>
            <a:r>
              <a:rPr lang="en-US" dirty="0"/>
              <a:t> </a:t>
            </a:r>
            <a:r>
              <a:rPr lang="en-US" dirty="0" smtClean="0"/>
              <a:t>of 31</a:t>
            </a:r>
            <a:endParaRPr lang="en-US" dirty="0"/>
          </a:p>
        </p:txBody>
      </p:sp>
    </p:spTree>
    <p:extLst>
      <p:ext uri="{BB962C8B-B14F-4D97-AF65-F5344CB8AC3E}">
        <p14:creationId xmlns:p14="http://schemas.microsoft.com/office/powerpoint/2010/main" val="22547472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F8F65-1990-4249-ABCE-FC9FE72BD07D}"/>
              </a:ext>
            </a:extLst>
          </p:cNvPr>
          <p:cNvSpPr>
            <a:spLocks noGrp="1"/>
          </p:cNvSpPr>
          <p:nvPr>
            <p:ph type="title"/>
          </p:nvPr>
        </p:nvSpPr>
        <p:spPr/>
        <p:txBody>
          <a:bodyPr>
            <a:normAutofit/>
          </a:bodyPr>
          <a:lstStyle/>
          <a:p>
            <a:r>
              <a:rPr lang="en-US" cap="small" dirty="0"/>
              <a:t>The Application Layer</a:t>
            </a:r>
          </a:p>
        </p:txBody>
      </p:sp>
      <p:sp>
        <p:nvSpPr>
          <p:cNvPr id="3" name="Content Placeholder 2">
            <a:extLst>
              <a:ext uri="{FF2B5EF4-FFF2-40B4-BE49-F238E27FC236}">
                <a16:creationId xmlns:a16="http://schemas.microsoft.com/office/drawing/2014/main" id="{D66FFAE4-F7E4-C74E-A065-4CCA65CD0E67}"/>
              </a:ext>
            </a:extLst>
          </p:cNvPr>
          <p:cNvSpPr>
            <a:spLocks noGrp="1"/>
          </p:cNvSpPr>
          <p:nvPr>
            <p:ph idx="1"/>
          </p:nvPr>
        </p:nvSpPr>
        <p:spPr/>
        <p:txBody>
          <a:bodyPr>
            <a:normAutofit/>
          </a:bodyPr>
          <a:lstStyle/>
          <a:p>
            <a:r>
              <a:rPr lang="en-US" sz="2400" dirty="0"/>
              <a:t>The application layer contains a variety of protocols that are commonly needed by users. </a:t>
            </a:r>
          </a:p>
          <a:p>
            <a:r>
              <a:rPr lang="en-US" sz="2400" dirty="0"/>
              <a:t>One widely used application protocol is </a:t>
            </a:r>
            <a:r>
              <a:rPr lang="en-US" sz="2400" b="1" dirty="0">
                <a:effectLst>
                  <a:glow rad="228600">
                    <a:schemeClr val="accent5">
                      <a:satMod val="175000"/>
                      <a:alpha val="40000"/>
                    </a:schemeClr>
                  </a:glow>
                </a:effectLst>
              </a:rPr>
              <a:t>HTTP (</a:t>
            </a:r>
            <a:r>
              <a:rPr lang="en-US" sz="2400" b="1" dirty="0" err="1">
                <a:effectLst>
                  <a:glow rad="228600">
                    <a:schemeClr val="accent5">
                      <a:satMod val="175000"/>
                      <a:alpha val="40000"/>
                    </a:schemeClr>
                  </a:glow>
                </a:effectLst>
              </a:rPr>
              <a:t>HyperText</a:t>
            </a:r>
            <a:r>
              <a:rPr lang="en-US" sz="2400" b="1" dirty="0">
                <a:effectLst>
                  <a:glow rad="228600">
                    <a:schemeClr val="accent5">
                      <a:satMod val="175000"/>
                      <a:alpha val="40000"/>
                    </a:schemeClr>
                  </a:glow>
                </a:effectLst>
              </a:rPr>
              <a:t> Transfer Protocol)</a:t>
            </a:r>
            <a:r>
              <a:rPr lang="en-US" sz="2400" dirty="0"/>
              <a:t>, which is the basis for the World Wide Web. </a:t>
            </a:r>
          </a:p>
          <a:p>
            <a:r>
              <a:rPr lang="en-US" sz="2400" dirty="0"/>
              <a:t>When a browser wants a Web page, it sends the name of the page it wants to the server hosting the page using </a:t>
            </a:r>
            <a:r>
              <a:rPr lang="en-US" sz="2400" b="1" dirty="0">
                <a:effectLst>
                  <a:glow rad="228600">
                    <a:schemeClr val="accent5">
                      <a:satMod val="175000"/>
                      <a:alpha val="40000"/>
                    </a:schemeClr>
                  </a:glow>
                </a:effectLst>
              </a:rPr>
              <a:t>HTTP</a:t>
            </a:r>
            <a:r>
              <a:rPr lang="en-US" sz="2400" dirty="0"/>
              <a:t>. </a:t>
            </a:r>
          </a:p>
          <a:p>
            <a:r>
              <a:rPr lang="en-US" sz="2400" dirty="0"/>
              <a:t>The server then sends the page back. </a:t>
            </a:r>
            <a:endParaRPr lang="en-US" sz="2400" dirty="0" smtClean="0"/>
          </a:p>
          <a:p>
            <a:r>
              <a:rPr lang="en-US" sz="2400" dirty="0" smtClean="0"/>
              <a:t>Other </a:t>
            </a:r>
            <a:r>
              <a:rPr lang="en-US" sz="2400" dirty="0"/>
              <a:t>application protocols are used for </a:t>
            </a:r>
            <a:r>
              <a:rPr lang="en-US" sz="2400" b="1" dirty="0">
                <a:effectLst>
                  <a:glow rad="228600">
                    <a:schemeClr val="accent5">
                      <a:satMod val="175000"/>
                      <a:alpha val="40000"/>
                    </a:schemeClr>
                  </a:glow>
                </a:effectLst>
              </a:rPr>
              <a:t>file transfer, electronic mail, and </a:t>
            </a:r>
            <a:r>
              <a:rPr lang="en-US" sz="2400" b="1" dirty="0" smtClean="0">
                <a:effectLst>
                  <a:glow rad="228600">
                    <a:schemeClr val="accent5">
                      <a:satMod val="175000"/>
                      <a:alpha val="40000"/>
                    </a:schemeClr>
                  </a:glow>
                </a:effectLst>
              </a:rPr>
              <a:t>network</a:t>
            </a:r>
            <a:endParaRPr lang="en-US" sz="2400" dirty="0"/>
          </a:p>
        </p:txBody>
      </p:sp>
      <p:sp>
        <p:nvSpPr>
          <p:cNvPr id="4" name="Slide Number Placeholder 3">
            <a:extLst>
              <a:ext uri="{FF2B5EF4-FFF2-40B4-BE49-F238E27FC236}">
                <a16:creationId xmlns:a16="http://schemas.microsoft.com/office/drawing/2014/main" id="{65BE1D42-632F-A748-9E57-A013A1023653}"/>
              </a:ext>
            </a:extLst>
          </p:cNvPr>
          <p:cNvSpPr>
            <a:spLocks noGrp="1"/>
          </p:cNvSpPr>
          <p:nvPr>
            <p:ph type="sldNum" sz="quarter" idx="12"/>
          </p:nvPr>
        </p:nvSpPr>
        <p:spPr/>
        <p:txBody>
          <a:bodyPr/>
          <a:lstStyle/>
          <a:p>
            <a:fld id="{B6F15528-21DE-4FAA-801E-634DDDAF4B2B}" type="slidenum">
              <a:rPr lang="en-US" smtClean="0"/>
              <a:pPr/>
              <a:t>18</a:t>
            </a:fld>
            <a:r>
              <a:rPr lang="en-US" dirty="0"/>
              <a:t> </a:t>
            </a:r>
            <a:r>
              <a:rPr lang="en-US" dirty="0" smtClean="0"/>
              <a:t>of 31</a:t>
            </a:r>
            <a:endParaRPr lang="en-US" dirty="0"/>
          </a:p>
        </p:txBody>
      </p:sp>
    </p:spTree>
    <p:extLst>
      <p:ext uri="{BB962C8B-B14F-4D97-AF65-F5344CB8AC3E}">
        <p14:creationId xmlns:p14="http://schemas.microsoft.com/office/powerpoint/2010/main" val="14743625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6E375-EA40-CD4C-A66A-999F237D00AB}"/>
              </a:ext>
            </a:extLst>
          </p:cNvPr>
          <p:cNvSpPr>
            <a:spLocks noGrp="1"/>
          </p:cNvSpPr>
          <p:nvPr>
            <p:ph type="title"/>
          </p:nvPr>
        </p:nvSpPr>
        <p:spPr/>
        <p:txBody>
          <a:bodyPr/>
          <a:lstStyle/>
          <a:p>
            <a:r>
              <a:rPr lang="en-US" dirty="0"/>
              <a:t>OSI Reference Model</a:t>
            </a:r>
          </a:p>
        </p:txBody>
      </p:sp>
      <p:pic>
        <p:nvPicPr>
          <p:cNvPr id="5" name="Content Placeholder 4">
            <a:extLst>
              <a:ext uri="{FF2B5EF4-FFF2-40B4-BE49-F238E27FC236}">
                <a16:creationId xmlns:a16="http://schemas.microsoft.com/office/drawing/2014/main" id="{62F3B585-252C-744A-83D3-0C0445B091F7}"/>
              </a:ext>
            </a:extLst>
          </p:cNvPr>
          <p:cNvPicPr>
            <a:picLocks noGrp="1" noChangeAspect="1"/>
          </p:cNvPicPr>
          <p:nvPr>
            <p:ph idx="1"/>
          </p:nvPr>
        </p:nvPicPr>
        <p:blipFill>
          <a:blip r:embed="rId2"/>
          <a:stretch>
            <a:fillRect/>
          </a:stretch>
        </p:blipFill>
        <p:spPr>
          <a:xfrm>
            <a:off x="1371600" y="1828800"/>
            <a:ext cx="6342263" cy="4211263"/>
          </a:xfrm>
          <a:prstGeom prst="rect">
            <a:avLst/>
          </a:prstGeom>
        </p:spPr>
      </p:pic>
      <p:sp>
        <p:nvSpPr>
          <p:cNvPr id="4" name="Slide Number Placeholder 3">
            <a:extLst>
              <a:ext uri="{FF2B5EF4-FFF2-40B4-BE49-F238E27FC236}">
                <a16:creationId xmlns:a16="http://schemas.microsoft.com/office/drawing/2014/main" id="{826337C7-6343-EE4D-8DDC-106A580CD8CF}"/>
              </a:ext>
            </a:extLst>
          </p:cNvPr>
          <p:cNvSpPr>
            <a:spLocks noGrp="1"/>
          </p:cNvSpPr>
          <p:nvPr>
            <p:ph type="sldNum" sz="quarter" idx="12"/>
          </p:nvPr>
        </p:nvSpPr>
        <p:spPr/>
        <p:txBody>
          <a:bodyPr/>
          <a:lstStyle/>
          <a:p>
            <a:fld id="{B6F15528-21DE-4FAA-801E-634DDDAF4B2B}" type="slidenum">
              <a:rPr lang="en-US" smtClean="0"/>
              <a:pPr/>
              <a:t>19</a:t>
            </a:fld>
            <a:r>
              <a:rPr lang="en-US" dirty="0"/>
              <a:t> </a:t>
            </a:r>
            <a:r>
              <a:rPr lang="en-US" dirty="0" smtClean="0"/>
              <a:t>of 31</a:t>
            </a:r>
            <a:endParaRPr lang="en-US" dirty="0"/>
          </a:p>
        </p:txBody>
      </p:sp>
    </p:spTree>
    <p:extLst>
      <p:ext uri="{BB962C8B-B14F-4D97-AF65-F5344CB8AC3E}">
        <p14:creationId xmlns:p14="http://schemas.microsoft.com/office/powerpoint/2010/main" val="5336114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53CA-DD2B-1449-AF72-90146182FEEB}"/>
              </a:ext>
            </a:extLst>
          </p:cNvPr>
          <p:cNvSpPr>
            <a:spLocks noGrp="1"/>
          </p:cNvSpPr>
          <p:nvPr>
            <p:ph type="title"/>
          </p:nvPr>
        </p:nvSpPr>
        <p:spPr/>
        <p:txBody>
          <a:bodyPr>
            <a:normAutofit/>
          </a:bodyPr>
          <a:lstStyle/>
          <a:p>
            <a:r>
              <a:rPr lang="en-US" dirty="0"/>
              <a:t>Internetworks</a:t>
            </a:r>
            <a:endParaRPr lang="en-US" b="1" dirty="0"/>
          </a:p>
        </p:txBody>
      </p:sp>
      <p:pic>
        <p:nvPicPr>
          <p:cNvPr id="5" name="Content Placeholder 4">
            <a:extLst>
              <a:ext uri="{FF2B5EF4-FFF2-40B4-BE49-F238E27FC236}">
                <a16:creationId xmlns:a16="http://schemas.microsoft.com/office/drawing/2014/main" id="{078C6C80-E875-3343-8540-118BB6E728AE}"/>
              </a:ext>
            </a:extLst>
          </p:cNvPr>
          <p:cNvPicPr>
            <a:picLocks noGrp="1" noChangeAspect="1"/>
          </p:cNvPicPr>
          <p:nvPr>
            <p:ph idx="1"/>
          </p:nvPr>
        </p:nvPicPr>
        <p:blipFill>
          <a:blip r:embed="rId2"/>
          <a:stretch>
            <a:fillRect/>
          </a:stretch>
        </p:blipFill>
        <p:spPr>
          <a:xfrm>
            <a:off x="457200" y="1936945"/>
            <a:ext cx="8229600" cy="3852472"/>
          </a:xfrm>
          <a:prstGeom prst="rect">
            <a:avLst/>
          </a:prstGeom>
        </p:spPr>
      </p:pic>
      <p:sp>
        <p:nvSpPr>
          <p:cNvPr id="4" name="Slide Number Placeholder 3">
            <a:extLst>
              <a:ext uri="{FF2B5EF4-FFF2-40B4-BE49-F238E27FC236}">
                <a16:creationId xmlns:a16="http://schemas.microsoft.com/office/drawing/2014/main" id="{D2D7171D-8A03-8F4C-92DF-0F351FCBF476}"/>
              </a:ext>
            </a:extLst>
          </p:cNvPr>
          <p:cNvSpPr>
            <a:spLocks noGrp="1"/>
          </p:cNvSpPr>
          <p:nvPr>
            <p:ph type="sldNum" sz="quarter" idx="12"/>
          </p:nvPr>
        </p:nvSpPr>
        <p:spPr/>
        <p:txBody>
          <a:bodyPr/>
          <a:lstStyle/>
          <a:p>
            <a:fld id="{B6F15528-21DE-4FAA-801E-634DDDAF4B2B}" type="slidenum">
              <a:rPr lang="en-US" smtClean="0"/>
              <a:pPr/>
              <a:t>2</a:t>
            </a:fld>
            <a:r>
              <a:rPr lang="en-US" dirty="0"/>
              <a:t> </a:t>
            </a:r>
            <a:r>
              <a:rPr lang="en-US" dirty="0" smtClean="0"/>
              <a:t>of 31</a:t>
            </a:r>
            <a:endParaRPr lang="en-US" dirty="0"/>
          </a:p>
        </p:txBody>
      </p:sp>
      <p:sp>
        <p:nvSpPr>
          <p:cNvPr id="3" name="TextBox 2">
            <a:extLst>
              <a:ext uri="{FF2B5EF4-FFF2-40B4-BE49-F238E27FC236}">
                <a16:creationId xmlns:a16="http://schemas.microsoft.com/office/drawing/2014/main" id="{9A48425C-1278-8A4C-842D-9897567A48D2}"/>
              </a:ext>
            </a:extLst>
          </p:cNvPr>
          <p:cNvSpPr txBox="1"/>
          <p:nvPr/>
        </p:nvSpPr>
        <p:spPr>
          <a:xfrm>
            <a:off x="2911366" y="6232634"/>
            <a:ext cx="3909147" cy="369332"/>
          </a:xfrm>
          <a:prstGeom prst="rect">
            <a:avLst/>
          </a:prstGeom>
          <a:noFill/>
        </p:spPr>
        <p:txBody>
          <a:bodyPr wrap="none" rtlCol="0">
            <a:spAutoFit/>
          </a:bodyPr>
          <a:lstStyle/>
          <a:p>
            <a:r>
              <a:rPr lang="en-US" dirty="0">
                <a:hlinkClick r:id="rId3"/>
              </a:rPr>
              <a:t>https://www.submarinecablemap.com/</a:t>
            </a:r>
            <a:endParaRPr lang="en-US" dirty="0"/>
          </a:p>
        </p:txBody>
      </p:sp>
    </p:spTree>
    <p:extLst>
      <p:ext uri="{BB962C8B-B14F-4D97-AF65-F5344CB8AC3E}">
        <p14:creationId xmlns:p14="http://schemas.microsoft.com/office/powerpoint/2010/main" val="3472963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E219E-3495-BF44-8E35-50502D97CC8E}"/>
              </a:ext>
            </a:extLst>
          </p:cNvPr>
          <p:cNvSpPr>
            <a:spLocks noGrp="1"/>
          </p:cNvSpPr>
          <p:nvPr>
            <p:ph type="title"/>
          </p:nvPr>
        </p:nvSpPr>
        <p:spPr/>
        <p:txBody>
          <a:bodyPr/>
          <a:lstStyle/>
          <a:p>
            <a:r>
              <a:rPr lang="en-US" dirty="0"/>
              <a:t>TCP/IP Reference Model</a:t>
            </a:r>
          </a:p>
        </p:txBody>
      </p:sp>
      <p:pic>
        <p:nvPicPr>
          <p:cNvPr id="5" name="Content Placeholder 4">
            <a:extLst>
              <a:ext uri="{FF2B5EF4-FFF2-40B4-BE49-F238E27FC236}">
                <a16:creationId xmlns:a16="http://schemas.microsoft.com/office/drawing/2014/main" id="{0C951774-A9EC-D34F-A442-718706367F0A}"/>
              </a:ext>
            </a:extLst>
          </p:cNvPr>
          <p:cNvPicPr>
            <a:picLocks noGrp="1" noChangeAspect="1"/>
          </p:cNvPicPr>
          <p:nvPr>
            <p:ph idx="1"/>
          </p:nvPr>
        </p:nvPicPr>
        <p:blipFill>
          <a:blip r:embed="rId2"/>
          <a:stretch>
            <a:fillRect/>
          </a:stretch>
        </p:blipFill>
        <p:spPr>
          <a:xfrm>
            <a:off x="394208" y="1417638"/>
            <a:ext cx="6680200" cy="4292600"/>
          </a:xfrm>
          <a:prstGeom prst="rect">
            <a:avLst/>
          </a:prstGeom>
        </p:spPr>
      </p:pic>
      <p:sp>
        <p:nvSpPr>
          <p:cNvPr id="4" name="Slide Number Placeholder 3">
            <a:extLst>
              <a:ext uri="{FF2B5EF4-FFF2-40B4-BE49-F238E27FC236}">
                <a16:creationId xmlns:a16="http://schemas.microsoft.com/office/drawing/2014/main" id="{A51A2381-447A-204D-B582-BD0C9AFF867D}"/>
              </a:ext>
            </a:extLst>
          </p:cNvPr>
          <p:cNvSpPr>
            <a:spLocks noGrp="1"/>
          </p:cNvSpPr>
          <p:nvPr>
            <p:ph type="sldNum" sz="quarter" idx="12"/>
          </p:nvPr>
        </p:nvSpPr>
        <p:spPr/>
        <p:txBody>
          <a:bodyPr/>
          <a:lstStyle/>
          <a:p>
            <a:fld id="{B6F15528-21DE-4FAA-801E-634DDDAF4B2B}" type="slidenum">
              <a:rPr lang="en-US" smtClean="0"/>
              <a:pPr/>
              <a:t>20</a:t>
            </a:fld>
            <a:r>
              <a:rPr lang="en-US" dirty="0"/>
              <a:t> </a:t>
            </a:r>
            <a:r>
              <a:rPr lang="en-US" dirty="0" smtClean="0"/>
              <a:t>of 31</a:t>
            </a:r>
            <a:endParaRPr lang="en-US" dirty="0"/>
          </a:p>
        </p:txBody>
      </p:sp>
      <p:pic>
        <p:nvPicPr>
          <p:cNvPr id="3" name="Picture 2">
            <a:extLst>
              <a:ext uri="{FF2B5EF4-FFF2-40B4-BE49-F238E27FC236}">
                <a16:creationId xmlns:a16="http://schemas.microsoft.com/office/drawing/2014/main" id="{ADD07C9C-FC44-374A-97A5-B7D3F2D8129F}"/>
              </a:ext>
            </a:extLst>
          </p:cNvPr>
          <p:cNvPicPr>
            <a:picLocks noChangeAspect="1"/>
          </p:cNvPicPr>
          <p:nvPr/>
        </p:nvPicPr>
        <p:blipFill>
          <a:blip r:embed="rId3"/>
          <a:stretch>
            <a:fillRect/>
          </a:stretch>
        </p:blipFill>
        <p:spPr>
          <a:xfrm>
            <a:off x="6731000" y="2362200"/>
            <a:ext cx="2413000" cy="2057400"/>
          </a:xfrm>
          <a:prstGeom prst="rect">
            <a:avLst/>
          </a:prstGeom>
        </p:spPr>
      </p:pic>
    </p:spTree>
    <p:extLst>
      <p:ext uri="{BB962C8B-B14F-4D97-AF65-F5344CB8AC3E}">
        <p14:creationId xmlns:p14="http://schemas.microsoft.com/office/powerpoint/2010/main" val="22299043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A9904-83D4-C049-97B5-B28BF8C8004B}"/>
              </a:ext>
            </a:extLst>
          </p:cNvPr>
          <p:cNvSpPr>
            <a:spLocks noGrp="1"/>
          </p:cNvSpPr>
          <p:nvPr>
            <p:ph type="title"/>
          </p:nvPr>
        </p:nvSpPr>
        <p:spPr/>
        <p:txBody>
          <a:bodyPr/>
          <a:lstStyle/>
          <a:p>
            <a:r>
              <a:rPr lang="en-US" dirty="0"/>
              <a:t>OSI Model</a:t>
            </a:r>
          </a:p>
        </p:txBody>
      </p:sp>
      <p:sp>
        <p:nvSpPr>
          <p:cNvPr id="4" name="Slide Number Placeholder 3">
            <a:extLst>
              <a:ext uri="{FF2B5EF4-FFF2-40B4-BE49-F238E27FC236}">
                <a16:creationId xmlns:a16="http://schemas.microsoft.com/office/drawing/2014/main" id="{A72F245B-7EBE-6B44-A548-A29D729AFB5B}"/>
              </a:ext>
            </a:extLst>
          </p:cNvPr>
          <p:cNvSpPr>
            <a:spLocks noGrp="1"/>
          </p:cNvSpPr>
          <p:nvPr>
            <p:ph type="sldNum" sz="quarter" idx="12"/>
          </p:nvPr>
        </p:nvSpPr>
        <p:spPr/>
        <p:txBody>
          <a:bodyPr/>
          <a:lstStyle/>
          <a:p>
            <a:fld id="{B6F15528-21DE-4FAA-801E-634DDDAF4B2B}" type="slidenum">
              <a:rPr lang="en-US" smtClean="0"/>
              <a:pPr/>
              <a:t>21</a:t>
            </a:fld>
            <a:r>
              <a:rPr lang="en-US" dirty="0"/>
              <a:t> </a:t>
            </a:r>
            <a:r>
              <a:rPr lang="en-US" dirty="0" smtClean="0"/>
              <a:t>of 31</a:t>
            </a:r>
            <a:endParaRPr lang="en-US" dirty="0"/>
          </a:p>
        </p:txBody>
      </p:sp>
      <p:pic>
        <p:nvPicPr>
          <p:cNvPr id="6" name="Picture 5">
            <a:extLst>
              <a:ext uri="{FF2B5EF4-FFF2-40B4-BE49-F238E27FC236}">
                <a16:creationId xmlns:a16="http://schemas.microsoft.com/office/drawing/2014/main" id="{E36A181B-9BE0-A247-8268-5A672115339B}"/>
              </a:ext>
            </a:extLst>
          </p:cNvPr>
          <p:cNvPicPr>
            <a:picLocks noChangeAspect="1"/>
          </p:cNvPicPr>
          <p:nvPr/>
        </p:nvPicPr>
        <p:blipFill>
          <a:blip r:embed="rId2"/>
          <a:stretch>
            <a:fillRect/>
          </a:stretch>
        </p:blipFill>
        <p:spPr>
          <a:xfrm>
            <a:off x="1143000" y="1828800"/>
            <a:ext cx="6334054" cy="1981200"/>
          </a:xfrm>
          <a:prstGeom prst="rect">
            <a:avLst/>
          </a:prstGeom>
        </p:spPr>
      </p:pic>
    </p:spTree>
    <p:extLst>
      <p:ext uri="{BB962C8B-B14F-4D97-AF65-F5344CB8AC3E}">
        <p14:creationId xmlns:p14="http://schemas.microsoft.com/office/powerpoint/2010/main" val="6639334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OSI Model</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r>
              <a:rPr lang="en-US" dirty="0" smtClean="0"/>
              <a:t> of 31</a:t>
            </a:r>
            <a:endParaRPr lang="en-US" dirty="0"/>
          </a:p>
        </p:txBody>
      </p:sp>
      <p:sp>
        <p:nvSpPr>
          <p:cNvPr id="5" name="Content Placeholder 4">
            <a:extLst>
              <a:ext uri="{FF2B5EF4-FFF2-40B4-BE49-F238E27FC236}">
                <a16:creationId xmlns:a16="http://schemas.microsoft.com/office/drawing/2014/main" id="{E035886C-7E9B-1845-9515-ADAF30A6A5EB}"/>
              </a:ext>
            </a:extLst>
          </p:cNvPr>
          <p:cNvSpPr>
            <a:spLocks noGrp="1"/>
          </p:cNvSpPr>
          <p:nvPr>
            <p:ph idx="1"/>
          </p:nvPr>
        </p:nvSpPr>
        <p:spPr>
          <a:prstGeom prst="rect">
            <a:avLst/>
          </a:prstGeom>
        </p:spPr>
        <p:txBody>
          <a:bodyPr wrap="square">
            <a:spAutoFit/>
          </a:bodyPr>
          <a:lstStyle/>
          <a:p>
            <a:pPr marL="342900" indent="-342900">
              <a:buFont typeface="Arial" panose="020B0604020202020204" pitchFamily="34" charset="0"/>
              <a:buChar char="•"/>
            </a:pPr>
            <a:r>
              <a:rPr lang="en-US" sz="2400" dirty="0"/>
              <a:t>The </a:t>
            </a:r>
            <a:r>
              <a:rPr lang="en-US" sz="2400" u="sng" dirty="0">
                <a:effectLst>
                  <a:glow rad="228600">
                    <a:schemeClr val="accent6">
                      <a:satMod val="175000"/>
                      <a:alpha val="40000"/>
                    </a:schemeClr>
                  </a:glow>
                </a:effectLst>
              </a:rPr>
              <a:t>service definition </a:t>
            </a:r>
            <a:r>
              <a:rPr lang="en-US" sz="2400" dirty="0"/>
              <a:t>tells </a:t>
            </a:r>
            <a:r>
              <a:rPr lang="en-US" sz="2400" u="sng" dirty="0">
                <a:effectLst>
                  <a:glow rad="228600">
                    <a:schemeClr val="accent6">
                      <a:satMod val="175000"/>
                      <a:alpha val="40000"/>
                    </a:schemeClr>
                  </a:glow>
                </a:effectLst>
              </a:rPr>
              <a:t>what the layer does</a:t>
            </a:r>
            <a:r>
              <a:rPr lang="en-US" sz="2400" dirty="0"/>
              <a:t>, not how entities above it access it or how the layer works.</a:t>
            </a:r>
            <a:br>
              <a:rPr lang="en-US" sz="2400" dirty="0"/>
            </a:br>
            <a:endParaRPr lang="en-US" sz="2400" dirty="0"/>
          </a:p>
          <a:p>
            <a:pPr marL="342900" indent="-342900">
              <a:buFont typeface="Arial" panose="020B0604020202020204" pitchFamily="34" charset="0"/>
              <a:buChar char="•"/>
            </a:pPr>
            <a:r>
              <a:rPr lang="en-US" sz="2400" dirty="0"/>
              <a:t>Layer’s </a:t>
            </a:r>
            <a:r>
              <a:rPr lang="en-US" sz="2400" u="sng" dirty="0">
                <a:effectLst>
                  <a:glow rad="228600">
                    <a:schemeClr val="accent6">
                      <a:satMod val="175000"/>
                      <a:alpha val="40000"/>
                    </a:schemeClr>
                  </a:glow>
                </a:effectLst>
              </a:rPr>
              <a:t>interface </a:t>
            </a:r>
            <a:r>
              <a:rPr lang="en-US" sz="2400" dirty="0"/>
              <a:t>tells the processes above it</a:t>
            </a:r>
            <a:r>
              <a:rPr lang="en-US" sz="2400" b="1" dirty="0"/>
              <a:t> </a:t>
            </a:r>
            <a:r>
              <a:rPr lang="en-US" sz="2400" u="sng" dirty="0">
                <a:effectLst>
                  <a:glow rad="228600">
                    <a:schemeClr val="accent6">
                      <a:satMod val="175000"/>
                      <a:alpha val="40000"/>
                    </a:schemeClr>
                  </a:glow>
                </a:effectLst>
              </a:rPr>
              <a:t>how to access </a:t>
            </a:r>
            <a:r>
              <a:rPr lang="en-US" sz="2400" dirty="0"/>
              <a:t>it. It specifies what the parameters are and what results to expect.</a:t>
            </a:r>
            <a:br>
              <a:rPr lang="en-US" sz="2400" dirty="0"/>
            </a:br>
            <a:endParaRPr lang="en-US" sz="2400" dirty="0"/>
          </a:p>
          <a:p>
            <a:pPr marL="342900" indent="-342900">
              <a:buFont typeface="Arial" panose="020B0604020202020204" pitchFamily="34" charset="0"/>
              <a:buChar char="•"/>
            </a:pPr>
            <a:r>
              <a:rPr lang="en-US" sz="2400" dirty="0"/>
              <a:t>Finally, the </a:t>
            </a:r>
            <a:r>
              <a:rPr lang="en-US" sz="2400" u="sng" dirty="0">
                <a:effectLst>
                  <a:glow rad="228600">
                    <a:schemeClr val="accent6">
                      <a:satMod val="175000"/>
                      <a:alpha val="40000"/>
                    </a:schemeClr>
                  </a:glow>
                </a:effectLst>
              </a:rPr>
              <a:t>peer protocols </a:t>
            </a:r>
            <a:r>
              <a:rPr lang="en-US" sz="2400" dirty="0"/>
              <a:t>used in a layer are the </a:t>
            </a:r>
            <a:r>
              <a:rPr lang="en-US" sz="2400" u="sng" dirty="0">
                <a:effectLst>
                  <a:glow rad="228600">
                    <a:schemeClr val="accent6">
                      <a:satMod val="175000"/>
                      <a:alpha val="40000"/>
                    </a:schemeClr>
                  </a:glow>
                </a:effectLst>
              </a:rPr>
              <a:t>layer’s own business</a:t>
            </a:r>
            <a:r>
              <a:rPr lang="en-US" sz="2400" dirty="0"/>
              <a:t>. It can use any protocols it wants to, as long as it gets the job done (i.e., provides the offered services). It can also change them at will without affecting software in higher layers.</a:t>
            </a:r>
          </a:p>
        </p:txBody>
      </p:sp>
    </p:spTree>
    <p:extLst>
      <p:ext uri="{BB962C8B-B14F-4D97-AF65-F5344CB8AC3E}">
        <p14:creationId xmlns:p14="http://schemas.microsoft.com/office/powerpoint/2010/main" val="44351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E818-D6D0-4F41-989C-044CEA064C3C}"/>
              </a:ext>
            </a:extLst>
          </p:cNvPr>
          <p:cNvSpPr>
            <a:spLocks noGrp="1"/>
          </p:cNvSpPr>
          <p:nvPr>
            <p:ph type="title"/>
          </p:nvPr>
        </p:nvSpPr>
        <p:spPr/>
        <p:txBody>
          <a:bodyPr>
            <a:normAutofit/>
          </a:bodyPr>
          <a:lstStyle/>
          <a:p>
            <a:r>
              <a:rPr lang="en-US" dirty="0"/>
              <a:t>Why OSI Model Failed…</a:t>
            </a:r>
          </a:p>
        </p:txBody>
      </p:sp>
      <p:pic>
        <p:nvPicPr>
          <p:cNvPr id="5" name="Content Placeholder 4">
            <a:extLst>
              <a:ext uri="{FF2B5EF4-FFF2-40B4-BE49-F238E27FC236}">
                <a16:creationId xmlns:a16="http://schemas.microsoft.com/office/drawing/2014/main" id="{3C31ED14-ED2F-9C41-A33E-B5A91E44C2D3}"/>
              </a:ext>
            </a:extLst>
          </p:cNvPr>
          <p:cNvPicPr>
            <a:picLocks noGrp="1" noChangeAspect="1"/>
          </p:cNvPicPr>
          <p:nvPr>
            <p:ph idx="1"/>
          </p:nvPr>
        </p:nvPicPr>
        <p:blipFill>
          <a:blip r:embed="rId2"/>
          <a:stretch>
            <a:fillRect/>
          </a:stretch>
        </p:blipFill>
        <p:spPr>
          <a:xfrm>
            <a:off x="1066799" y="1600200"/>
            <a:ext cx="2866331" cy="1524000"/>
          </a:xfrm>
          <a:prstGeom prst="rect">
            <a:avLst/>
          </a:prstGeom>
        </p:spPr>
      </p:pic>
      <p:sp>
        <p:nvSpPr>
          <p:cNvPr id="4" name="Slide Number Placeholder 3">
            <a:extLst>
              <a:ext uri="{FF2B5EF4-FFF2-40B4-BE49-F238E27FC236}">
                <a16:creationId xmlns:a16="http://schemas.microsoft.com/office/drawing/2014/main" id="{7B24D619-6397-5F4C-88B0-DDD41D4C772F}"/>
              </a:ext>
            </a:extLst>
          </p:cNvPr>
          <p:cNvSpPr>
            <a:spLocks noGrp="1"/>
          </p:cNvSpPr>
          <p:nvPr>
            <p:ph type="sldNum" sz="quarter" idx="12"/>
          </p:nvPr>
        </p:nvSpPr>
        <p:spPr/>
        <p:txBody>
          <a:bodyPr/>
          <a:lstStyle/>
          <a:p>
            <a:fld id="{B6F15528-21DE-4FAA-801E-634DDDAF4B2B}" type="slidenum">
              <a:rPr lang="en-US" smtClean="0"/>
              <a:pPr/>
              <a:t>23</a:t>
            </a:fld>
            <a:r>
              <a:rPr lang="en-US" dirty="0"/>
              <a:t> </a:t>
            </a:r>
            <a:r>
              <a:rPr lang="en-US" dirty="0" smtClean="0"/>
              <a:t>of 31</a:t>
            </a:r>
            <a:endParaRPr lang="en-US" dirty="0"/>
          </a:p>
        </p:txBody>
      </p:sp>
      <p:sp>
        <p:nvSpPr>
          <p:cNvPr id="6" name="Rectangle 5">
            <a:extLst>
              <a:ext uri="{FF2B5EF4-FFF2-40B4-BE49-F238E27FC236}">
                <a16:creationId xmlns:a16="http://schemas.microsoft.com/office/drawing/2014/main" id="{CC1F9C7D-68D3-C34F-9804-A299A89A4560}"/>
              </a:ext>
            </a:extLst>
          </p:cNvPr>
          <p:cNvSpPr/>
          <p:nvPr/>
        </p:nvSpPr>
        <p:spPr>
          <a:xfrm>
            <a:off x="970808" y="3309731"/>
            <a:ext cx="7696200" cy="646331"/>
          </a:xfrm>
          <a:prstGeom prst="rect">
            <a:avLst/>
          </a:prstGeom>
        </p:spPr>
        <p:txBody>
          <a:bodyPr wrap="square">
            <a:spAutoFit/>
          </a:bodyPr>
          <a:lstStyle/>
          <a:p>
            <a:pPr marL="285750" indent="-285750">
              <a:buFont typeface="Arial" panose="020B0604020202020204" pitchFamily="34" charset="0"/>
              <a:buChar char="•"/>
            </a:pPr>
            <a:r>
              <a:rPr lang="en-US" dirty="0"/>
              <a:t> David Clark of M.I.T. has a theory of standards that he calls the </a:t>
            </a:r>
            <a:r>
              <a:rPr lang="en-US" u="sng" dirty="0">
                <a:effectLst>
                  <a:glow rad="228600">
                    <a:schemeClr val="accent6">
                      <a:satMod val="175000"/>
                      <a:alpha val="40000"/>
                    </a:schemeClr>
                  </a:glow>
                </a:effectLst>
              </a:rPr>
              <a:t>apocalypse of the two elephants</a:t>
            </a:r>
          </a:p>
        </p:txBody>
      </p:sp>
      <p:pic>
        <p:nvPicPr>
          <p:cNvPr id="7" name="Picture 6">
            <a:extLst>
              <a:ext uri="{FF2B5EF4-FFF2-40B4-BE49-F238E27FC236}">
                <a16:creationId xmlns:a16="http://schemas.microsoft.com/office/drawing/2014/main" id="{25680CD2-B036-7C45-A428-B70071243E5B}"/>
              </a:ext>
            </a:extLst>
          </p:cNvPr>
          <p:cNvPicPr>
            <a:picLocks noChangeAspect="1"/>
          </p:cNvPicPr>
          <p:nvPr/>
        </p:nvPicPr>
        <p:blipFill>
          <a:blip r:embed="rId3"/>
          <a:stretch>
            <a:fillRect/>
          </a:stretch>
        </p:blipFill>
        <p:spPr>
          <a:xfrm>
            <a:off x="1676400" y="4141593"/>
            <a:ext cx="5603807" cy="2698078"/>
          </a:xfrm>
          <a:prstGeom prst="rect">
            <a:avLst/>
          </a:prstGeom>
        </p:spPr>
      </p:pic>
      <p:sp>
        <p:nvSpPr>
          <p:cNvPr id="3" name="Rectangle 2"/>
          <p:cNvSpPr/>
          <p:nvPr/>
        </p:nvSpPr>
        <p:spPr>
          <a:xfrm>
            <a:off x="6959402" y="2913505"/>
            <a:ext cx="1321196" cy="369332"/>
          </a:xfrm>
          <a:prstGeom prst="rect">
            <a:avLst/>
          </a:prstGeom>
        </p:spPr>
        <p:txBody>
          <a:bodyPr wrap="none">
            <a:spAutoFit/>
          </a:bodyPr>
          <a:lstStyle/>
          <a:p>
            <a:r>
              <a:rPr lang="as-IN">
                <a:solidFill>
                  <a:srgbClr val="202124"/>
                </a:solidFill>
                <a:latin typeface="arial" panose="020B0604020202020204" pitchFamily="34" charset="0"/>
              </a:rPr>
              <a:t>রহস্যউন্মোচন</a:t>
            </a:r>
            <a:endParaRPr lang="en-US" dirty="0"/>
          </a:p>
        </p:txBody>
      </p:sp>
      <p:sp>
        <p:nvSpPr>
          <p:cNvPr id="9" name="Freeform 8"/>
          <p:cNvSpPr/>
          <p:nvPr/>
        </p:nvSpPr>
        <p:spPr>
          <a:xfrm>
            <a:off x="2075688" y="4473539"/>
            <a:ext cx="4892040" cy="1689517"/>
          </a:xfrm>
          <a:custGeom>
            <a:avLst/>
            <a:gdLst>
              <a:gd name="connsiteX0" fmla="*/ 0 w 4892040"/>
              <a:gd name="connsiteY0" fmla="*/ 1689517 h 1689517"/>
              <a:gd name="connsiteX1" fmla="*/ 274320 w 4892040"/>
              <a:gd name="connsiteY1" fmla="*/ 1552357 h 1689517"/>
              <a:gd name="connsiteX2" fmla="*/ 621792 w 4892040"/>
              <a:gd name="connsiteY2" fmla="*/ 1113445 h 1689517"/>
              <a:gd name="connsiteX3" fmla="*/ 896112 w 4892040"/>
              <a:gd name="connsiteY3" fmla="*/ 583093 h 1689517"/>
              <a:gd name="connsiteX4" fmla="*/ 1536192 w 4892040"/>
              <a:gd name="connsiteY4" fmla="*/ 363637 h 1689517"/>
              <a:gd name="connsiteX5" fmla="*/ 2267712 w 4892040"/>
              <a:gd name="connsiteY5" fmla="*/ 71029 h 1689517"/>
              <a:gd name="connsiteX6" fmla="*/ 2825496 w 4892040"/>
              <a:gd name="connsiteY6" fmla="*/ 43597 h 1689517"/>
              <a:gd name="connsiteX7" fmla="*/ 3328416 w 4892040"/>
              <a:gd name="connsiteY7" fmla="*/ 592237 h 1689517"/>
              <a:gd name="connsiteX8" fmla="*/ 3566160 w 4892040"/>
              <a:gd name="connsiteY8" fmla="*/ 1150021 h 1689517"/>
              <a:gd name="connsiteX9" fmla="*/ 3840480 w 4892040"/>
              <a:gd name="connsiteY9" fmla="*/ 1506637 h 1689517"/>
              <a:gd name="connsiteX10" fmla="*/ 4133088 w 4892040"/>
              <a:gd name="connsiteY10" fmla="*/ 985429 h 1689517"/>
              <a:gd name="connsiteX11" fmla="*/ 4754880 w 4892040"/>
              <a:gd name="connsiteY11" fmla="*/ 1524925 h 1689517"/>
              <a:gd name="connsiteX12" fmla="*/ 4855464 w 4892040"/>
              <a:gd name="connsiteY12" fmla="*/ 1643797 h 1689517"/>
              <a:gd name="connsiteX13" fmla="*/ 4892040 w 4892040"/>
              <a:gd name="connsiteY13" fmla="*/ 1680373 h 1689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92040" h="1689517">
                <a:moveTo>
                  <a:pt x="0" y="1689517"/>
                </a:moveTo>
                <a:cubicBezTo>
                  <a:pt x="85344" y="1668943"/>
                  <a:pt x="170688" y="1648369"/>
                  <a:pt x="274320" y="1552357"/>
                </a:cubicBezTo>
                <a:cubicBezTo>
                  <a:pt x="377952" y="1456345"/>
                  <a:pt x="518160" y="1274989"/>
                  <a:pt x="621792" y="1113445"/>
                </a:cubicBezTo>
                <a:cubicBezTo>
                  <a:pt x="725424" y="951901"/>
                  <a:pt x="743712" y="708061"/>
                  <a:pt x="896112" y="583093"/>
                </a:cubicBezTo>
                <a:cubicBezTo>
                  <a:pt x="1048512" y="458125"/>
                  <a:pt x="1307592" y="448981"/>
                  <a:pt x="1536192" y="363637"/>
                </a:cubicBezTo>
                <a:cubicBezTo>
                  <a:pt x="1764792" y="278293"/>
                  <a:pt x="2052828" y="124369"/>
                  <a:pt x="2267712" y="71029"/>
                </a:cubicBezTo>
                <a:cubicBezTo>
                  <a:pt x="2482596" y="17689"/>
                  <a:pt x="2648712" y="-43271"/>
                  <a:pt x="2825496" y="43597"/>
                </a:cubicBezTo>
                <a:cubicBezTo>
                  <a:pt x="3002280" y="130465"/>
                  <a:pt x="3204972" y="407833"/>
                  <a:pt x="3328416" y="592237"/>
                </a:cubicBezTo>
                <a:cubicBezTo>
                  <a:pt x="3451860" y="776641"/>
                  <a:pt x="3480816" y="997621"/>
                  <a:pt x="3566160" y="1150021"/>
                </a:cubicBezTo>
                <a:cubicBezTo>
                  <a:pt x="3651504" y="1302421"/>
                  <a:pt x="3745992" y="1534069"/>
                  <a:pt x="3840480" y="1506637"/>
                </a:cubicBezTo>
                <a:cubicBezTo>
                  <a:pt x="3934968" y="1479205"/>
                  <a:pt x="3980688" y="982381"/>
                  <a:pt x="4133088" y="985429"/>
                </a:cubicBezTo>
                <a:cubicBezTo>
                  <a:pt x="4285488" y="988477"/>
                  <a:pt x="4634484" y="1415197"/>
                  <a:pt x="4754880" y="1524925"/>
                </a:cubicBezTo>
                <a:cubicBezTo>
                  <a:pt x="4875276" y="1634653"/>
                  <a:pt x="4832604" y="1617889"/>
                  <a:pt x="4855464" y="1643797"/>
                </a:cubicBezTo>
                <a:cubicBezTo>
                  <a:pt x="4878324" y="1669705"/>
                  <a:pt x="4885182" y="1675039"/>
                  <a:pt x="4892040" y="168037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068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D8694-F63E-FF49-89DC-9A3E8B26A8C7}"/>
              </a:ext>
            </a:extLst>
          </p:cNvPr>
          <p:cNvSpPr>
            <a:spLocks noGrp="1"/>
          </p:cNvSpPr>
          <p:nvPr>
            <p:ph type="title"/>
          </p:nvPr>
        </p:nvSpPr>
        <p:spPr/>
        <p:txBody>
          <a:bodyPr/>
          <a:lstStyle/>
          <a:p>
            <a:r>
              <a:rPr lang="en-US" dirty="0"/>
              <a:t>A Critique of the OSI Model</a:t>
            </a:r>
          </a:p>
        </p:txBody>
      </p:sp>
      <p:sp>
        <p:nvSpPr>
          <p:cNvPr id="3" name="Content Placeholder 2">
            <a:extLst>
              <a:ext uri="{FF2B5EF4-FFF2-40B4-BE49-F238E27FC236}">
                <a16:creationId xmlns:a16="http://schemas.microsoft.com/office/drawing/2014/main" id="{8DBB692D-1702-1745-A896-ABD93FDBCFF2}"/>
              </a:ext>
            </a:extLst>
          </p:cNvPr>
          <p:cNvSpPr>
            <a:spLocks noGrp="1"/>
          </p:cNvSpPr>
          <p:nvPr>
            <p:ph idx="1"/>
          </p:nvPr>
        </p:nvSpPr>
        <p:spPr/>
        <p:txBody>
          <a:bodyPr>
            <a:noAutofit/>
          </a:bodyPr>
          <a:lstStyle/>
          <a:p>
            <a:r>
              <a:rPr lang="en-US" sz="2000" b="1" dirty="0"/>
              <a:t>Bad Technology</a:t>
            </a:r>
          </a:p>
          <a:p>
            <a:pPr lvl="1"/>
            <a:r>
              <a:rPr lang="en-US" sz="2000" dirty="0"/>
              <a:t>The </a:t>
            </a:r>
            <a:r>
              <a:rPr lang="en-US" sz="2000" b="1" dirty="0">
                <a:effectLst>
                  <a:glow rad="228600">
                    <a:schemeClr val="accent6">
                      <a:satMod val="175000"/>
                      <a:alpha val="40000"/>
                    </a:schemeClr>
                  </a:glow>
                </a:effectLst>
              </a:rPr>
              <a:t>choice of seven layers was more political than technical</a:t>
            </a:r>
            <a:r>
              <a:rPr lang="en-US" sz="2000" dirty="0"/>
              <a:t>, and two of the layers (session and presentation) are nearly empty, </a:t>
            </a:r>
          </a:p>
          <a:p>
            <a:pPr lvl="1"/>
            <a:r>
              <a:rPr lang="en-US" sz="2000" dirty="0"/>
              <a:t>Whereas two other ones (data link and network) are </a:t>
            </a:r>
            <a:r>
              <a:rPr lang="en-US" sz="2000" b="1" dirty="0">
                <a:effectLst>
                  <a:glow rad="228600">
                    <a:schemeClr val="accent6">
                      <a:satMod val="175000"/>
                      <a:alpha val="40000"/>
                    </a:schemeClr>
                  </a:glow>
                </a:effectLst>
              </a:rPr>
              <a:t>overfull</a:t>
            </a:r>
          </a:p>
          <a:p>
            <a:pPr marL="457200" lvl="1" indent="0">
              <a:buNone/>
            </a:pPr>
            <a:endParaRPr lang="en-US" sz="2000" dirty="0"/>
          </a:p>
          <a:p>
            <a:r>
              <a:rPr lang="en-US" sz="2000" b="1" dirty="0"/>
              <a:t>Bad Implementations</a:t>
            </a:r>
          </a:p>
          <a:p>
            <a:pPr lvl="1"/>
            <a:r>
              <a:rPr lang="en-US" sz="2000" dirty="0"/>
              <a:t>Given the enormous complexity of the model and the protocols, it will come as no surprise that the </a:t>
            </a:r>
            <a:r>
              <a:rPr lang="en-US" sz="2000" b="1" dirty="0">
                <a:effectLst>
                  <a:glow rad="228600">
                    <a:schemeClr val="accent6">
                      <a:satMod val="175000"/>
                      <a:alpha val="40000"/>
                    </a:schemeClr>
                  </a:glow>
                </a:effectLst>
              </a:rPr>
              <a:t>initial implementations were huge</a:t>
            </a:r>
            <a:r>
              <a:rPr lang="en-US" sz="2000" dirty="0"/>
              <a:t>, </a:t>
            </a:r>
            <a:r>
              <a:rPr lang="en-US" sz="2000" b="1" dirty="0">
                <a:effectLst>
                  <a:glow rad="228600">
                    <a:schemeClr val="accent6">
                      <a:satMod val="175000"/>
                      <a:alpha val="40000"/>
                    </a:schemeClr>
                  </a:glow>
                </a:effectLst>
              </a:rPr>
              <a:t>unwieldy</a:t>
            </a:r>
            <a:r>
              <a:rPr lang="en-US" sz="2000" dirty="0"/>
              <a:t>, and </a:t>
            </a:r>
            <a:r>
              <a:rPr lang="en-US" sz="2000" b="1" dirty="0">
                <a:effectLst>
                  <a:glow rad="228600">
                    <a:schemeClr val="accent6">
                      <a:satMod val="175000"/>
                      <a:alpha val="40000"/>
                    </a:schemeClr>
                  </a:glow>
                </a:effectLst>
              </a:rPr>
              <a:t>slow</a:t>
            </a:r>
            <a:r>
              <a:rPr lang="en-US" sz="2000" dirty="0"/>
              <a:t>.</a:t>
            </a:r>
          </a:p>
          <a:p>
            <a:r>
              <a:rPr lang="en-US" sz="2000" b="1" dirty="0"/>
              <a:t>Bad Politics</a:t>
            </a:r>
          </a:p>
          <a:p>
            <a:pPr lvl="1"/>
            <a:r>
              <a:rPr lang="en-US" sz="2000" dirty="0"/>
              <a:t> </a:t>
            </a:r>
            <a:r>
              <a:rPr lang="en-US" sz="2000" dirty="0" smtClean="0"/>
              <a:t>TCP/IP: UNIX system… more popular academia</a:t>
            </a:r>
          </a:p>
          <a:p>
            <a:pPr lvl="1"/>
            <a:r>
              <a:rPr lang="en-US" sz="2000" dirty="0" smtClean="0"/>
              <a:t>…be </a:t>
            </a:r>
            <a:r>
              <a:rPr lang="en-US" sz="2000" dirty="0"/>
              <a:t>the creature </a:t>
            </a:r>
            <a:r>
              <a:rPr lang="en-US" sz="2000" b="1" dirty="0">
                <a:effectLst>
                  <a:glow rad="228600">
                    <a:schemeClr val="accent6">
                      <a:satMod val="175000"/>
                      <a:alpha val="40000"/>
                    </a:schemeClr>
                  </a:glow>
                </a:effectLst>
              </a:rPr>
              <a:t>European telecommunication ministries</a:t>
            </a:r>
            <a:r>
              <a:rPr lang="en-US" sz="2000" dirty="0"/>
              <a:t>, the European Community, and later the U.S. Government</a:t>
            </a:r>
          </a:p>
        </p:txBody>
      </p:sp>
      <p:sp>
        <p:nvSpPr>
          <p:cNvPr id="4" name="Slide Number Placeholder 3">
            <a:extLst>
              <a:ext uri="{FF2B5EF4-FFF2-40B4-BE49-F238E27FC236}">
                <a16:creationId xmlns:a16="http://schemas.microsoft.com/office/drawing/2014/main" id="{FDEF95A2-FC3A-194E-8C47-138D563094DF}"/>
              </a:ext>
            </a:extLst>
          </p:cNvPr>
          <p:cNvSpPr>
            <a:spLocks noGrp="1"/>
          </p:cNvSpPr>
          <p:nvPr>
            <p:ph type="sldNum" sz="quarter" idx="12"/>
          </p:nvPr>
        </p:nvSpPr>
        <p:spPr/>
        <p:txBody>
          <a:bodyPr/>
          <a:lstStyle/>
          <a:p>
            <a:fld id="{B6F15528-21DE-4FAA-801E-634DDDAF4B2B}" type="slidenum">
              <a:rPr lang="en-US" smtClean="0"/>
              <a:pPr/>
              <a:t>24</a:t>
            </a:fld>
            <a:r>
              <a:rPr lang="en-US" dirty="0"/>
              <a:t> </a:t>
            </a:r>
            <a:r>
              <a:rPr lang="en-US" dirty="0" smtClean="0"/>
              <a:t>of 31</a:t>
            </a:r>
            <a:endParaRPr lang="en-US" dirty="0"/>
          </a:p>
        </p:txBody>
      </p:sp>
    </p:spTree>
    <p:extLst>
      <p:ext uri="{BB962C8B-B14F-4D97-AF65-F5344CB8AC3E}">
        <p14:creationId xmlns:p14="http://schemas.microsoft.com/office/powerpoint/2010/main" val="56279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55B11-5CF6-1D40-9F67-CD2C8E42B338}"/>
              </a:ext>
            </a:extLst>
          </p:cNvPr>
          <p:cNvSpPr>
            <a:spLocks noGrp="1"/>
          </p:cNvSpPr>
          <p:nvPr>
            <p:ph type="title"/>
          </p:nvPr>
        </p:nvSpPr>
        <p:spPr/>
        <p:txBody>
          <a:bodyPr/>
          <a:lstStyle/>
          <a:p>
            <a:r>
              <a:rPr lang="en-US" dirty="0" smtClean="0"/>
              <a:t>Example network:  ARPANET</a:t>
            </a:r>
            <a:endParaRPr lang="en-US" dirty="0"/>
          </a:p>
        </p:txBody>
      </p:sp>
      <p:sp>
        <p:nvSpPr>
          <p:cNvPr id="3" name="Content Placeholder 2">
            <a:extLst>
              <a:ext uri="{FF2B5EF4-FFF2-40B4-BE49-F238E27FC236}">
                <a16:creationId xmlns:a16="http://schemas.microsoft.com/office/drawing/2014/main" id="{C99B3B10-64C4-5D41-A866-5E6039164C46}"/>
              </a:ext>
            </a:extLst>
          </p:cNvPr>
          <p:cNvSpPr>
            <a:spLocks noGrp="1"/>
          </p:cNvSpPr>
          <p:nvPr>
            <p:ph idx="1"/>
          </p:nvPr>
        </p:nvSpPr>
        <p:spPr>
          <a:xfrm>
            <a:off x="381000" y="1219200"/>
            <a:ext cx="8229600" cy="4525963"/>
          </a:xfrm>
        </p:spPr>
        <p:txBody>
          <a:bodyPr>
            <a:normAutofit/>
          </a:bodyPr>
          <a:lstStyle/>
          <a:p>
            <a:r>
              <a:rPr lang="en-US" sz="2200" dirty="0" smtClean="0"/>
              <a:t>… </a:t>
            </a:r>
            <a:r>
              <a:rPr lang="en-US" sz="2200" dirty="0"/>
              <a:t>the </a:t>
            </a:r>
            <a:r>
              <a:rPr lang="en-US" sz="2000" b="1" dirty="0">
                <a:effectLst>
                  <a:glow rad="228600">
                    <a:schemeClr val="accent6">
                      <a:satMod val="175000"/>
                      <a:alpha val="40000"/>
                    </a:schemeClr>
                  </a:glow>
                </a:effectLst>
              </a:rPr>
              <a:t>first operational computer network </a:t>
            </a:r>
            <a:r>
              <a:rPr lang="en-US" sz="2200" dirty="0" smtClean="0"/>
              <a:t>t… </a:t>
            </a:r>
            <a:r>
              <a:rPr lang="en-US" sz="2000" b="1" dirty="0">
                <a:effectLst>
                  <a:glow rad="228600">
                    <a:schemeClr val="accent6">
                      <a:satMod val="175000"/>
                      <a:alpha val="40000"/>
                    </a:schemeClr>
                  </a:glow>
                </a:effectLst>
              </a:rPr>
              <a:t>foundation</a:t>
            </a:r>
            <a:r>
              <a:rPr lang="en-US" sz="2200" dirty="0" smtClean="0"/>
              <a:t> </a:t>
            </a:r>
            <a:r>
              <a:rPr lang="en-US" sz="2200" dirty="0"/>
              <a:t>of the modern </a:t>
            </a:r>
            <a:r>
              <a:rPr lang="en-US" sz="2200" dirty="0" smtClean="0"/>
              <a:t>internet</a:t>
            </a:r>
          </a:p>
          <a:p>
            <a:r>
              <a:rPr lang="en-US" sz="2200" dirty="0" smtClean="0"/>
              <a:t>The </a:t>
            </a:r>
            <a:r>
              <a:rPr lang="en-US" sz="2200" dirty="0"/>
              <a:t>story begins in the late </a:t>
            </a:r>
            <a:r>
              <a:rPr lang="en-US" sz="2000" b="1" dirty="0">
                <a:effectLst>
                  <a:glow rad="228600">
                    <a:schemeClr val="accent6">
                      <a:satMod val="175000"/>
                      <a:alpha val="40000"/>
                    </a:schemeClr>
                  </a:glow>
                </a:effectLst>
              </a:rPr>
              <a:t>1950s</a:t>
            </a:r>
            <a:r>
              <a:rPr lang="en-US" sz="2200" dirty="0"/>
              <a:t>.</a:t>
            </a:r>
          </a:p>
          <a:p>
            <a:r>
              <a:rPr lang="en-US" sz="2200" dirty="0"/>
              <a:t>… </a:t>
            </a:r>
            <a:r>
              <a:rPr lang="en-US" sz="2000" b="1" dirty="0">
                <a:effectLst>
                  <a:glow rad="228600">
                    <a:schemeClr val="accent6">
                      <a:satMod val="175000"/>
                      <a:alpha val="40000"/>
                    </a:schemeClr>
                  </a:glow>
                </a:effectLst>
              </a:rPr>
              <a:t>Cold War</a:t>
            </a:r>
            <a:r>
              <a:rPr lang="en-US" sz="2200" dirty="0"/>
              <a:t>, the U.S. </a:t>
            </a:r>
            <a:r>
              <a:rPr lang="en-US" sz="2200" dirty="0">
                <a:solidFill>
                  <a:srgbClr val="FF0000"/>
                </a:solidFill>
              </a:rPr>
              <a:t>DoD</a:t>
            </a:r>
            <a:r>
              <a:rPr lang="en-US" sz="2200" dirty="0"/>
              <a:t> wanted </a:t>
            </a:r>
          </a:p>
          <a:p>
            <a:pPr lvl="1"/>
            <a:r>
              <a:rPr lang="en-US" sz="2200" dirty="0"/>
              <a:t>a </a:t>
            </a:r>
            <a:r>
              <a:rPr lang="en-US" sz="2200" b="1" dirty="0"/>
              <a:t>command-and-control</a:t>
            </a:r>
            <a:r>
              <a:rPr lang="en-US" sz="2200" dirty="0"/>
              <a:t> network that could survive a </a:t>
            </a:r>
            <a:r>
              <a:rPr lang="en-US" sz="2200" b="1" dirty="0"/>
              <a:t>nuclear war</a:t>
            </a:r>
            <a:r>
              <a:rPr lang="en-US" sz="2200" dirty="0"/>
              <a:t>.</a:t>
            </a:r>
          </a:p>
        </p:txBody>
      </p:sp>
      <p:sp>
        <p:nvSpPr>
          <p:cNvPr id="4" name="Slide Number Placeholder 3">
            <a:extLst>
              <a:ext uri="{FF2B5EF4-FFF2-40B4-BE49-F238E27FC236}">
                <a16:creationId xmlns:a16="http://schemas.microsoft.com/office/drawing/2014/main" id="{8C0ECE8B-F64B-C847-B984-D96068DEB665}"/>
              </a:ext>
            </a:extLst>
          </p:cNvPr>
          <p:cNvSpPr>
            <a:spLocks noGrp="1"/>
          </p:cNvSpPr>
          <p:nvPr>
            <p:ph type="sldNum" sz="quarter" idx="12"/>
          </p:nvPr>
        </p:nvSpPr>
        <p:spPr/>
        <p:txBody>
          <a:bodyPr/>
          <a:lstStyle/>
          <a:p>
            <a:fld id="{B6F15528-21DE-4FAA-801E-634DDDAF4B2B}" type="slidenum">
              <a:rPr lang="en-US" smtClean="0"/>
              <a:pPr/>
              <a:t>25</a:t>
            </a:fld>
            <a:r>
              <a:rPr lang="en-US" dirty="0"/>
              <a:t> </a:t>
            </a:r>
            <a:r>
              <a:rPr lang="en-US" dirty="0" smtClean="0"/>
              <a:t>of 31</a:t>
            </a:r>
            <a:endParaRPr lang="en-US" dirty="0"/>
          </a:p>
        </p:txBody>
      </p:sp>
      <p:pic>
        <p:nvPicPr>
          <p:cNvPr id="5" name="Picture 4">
            <a:extLst>
              <a:ext uri="{FF2B5EF4-FFF2-40B4-BE49-F238E27FC236}">
                <a16:creationId xmlns:a16="http://schemas.microsoft.com/office/drawing/2014/main" id="{0D542033-E89D-934F-AA14-70911157FBE2}"/>
              </a:ext>
            </a:extLst>
          </p:cNvPr>
          <p:cNvPicPr>
            <a:picLocks noChangeAspect="1"/>
          </p:cNvPicPr>
          <p:nvPr/>
        </p:nvPicPr>
        <p:blipFill>
          <a:blip r:embed="rId2"/>
          <a:stretch>
            <a:fillRect/>
          </a:stretch>
        </p:blipFill>
        <p:spPr>
          <a:xfrm>
            <a:off x="2057400" y="3194050"/>
            <a:ext cx="2621689" cy="3663950"/>
          </a:xfrm>
          <a:prstGeom prst="rect">
            <a:avLst/>
          </a:prstGeom>
        </p:spPr>
      </p:pic>
      <p:sp>
        <p:nvSpPr>
          <p:cNvPr id="6" name="Rectangle 5">
            <a:extLst>
              <a:ext uri="{FF2B5EF4-FFF2-40B4-BE49-F238E27FC236}">
                <a16:creationId xmlns:a16="http://schemas.microsoft.com/office/drawing/2014/main" id="{D83E5A16-87C2-1441-A24C-DB5B9A397062}"/>
              </a:ext>
            </a:extLst>
          </p:cNvPr>
          <p:cNvSpPr/>
          <p:nvPr/>
        </p:nvSpPr>
        <p:spPr>
          <a:xfrm>
            <a:off x="5257800" y="3276600"/>
            <a:ext cx="3200400" cy="1446550"/>
          </a:xfrm>
          <a:prstGeom prst="rect">
            <a:avLst/>
          </a:prstGeom>
        </p:spPr>
        <p:txBody>
          <a:bodyPr wrap="square">
            <a:spAutoFit/>
          </a:bodyPr>
          <a:lstStyle/>
          <a:p>
            <a:pPr marL="285750" indent="-285750">
              <a:buFont typeface="Arial" panose="020B0604020202020204" pitchFamily="34" charset="0"/>
              <a:buChar char="•"/>
            </a:pPr>
            <a:r>
              <a:rPr lang="en-US" sz="2200" dirty="0"/>
              <a:t>Around </a:t>
            </a:r>
            <a:r>
              <a:rPr lang="en-US" sz="2200" dirty="0">
                <a:solidFill>
                  <a:srgbClr val="FF0000"/>
                </a:solidFill>
              </a:rPr>
              <a:t>1960</a:t>
            </a:r>
            <a:r>
              <a:rPr lang="en-US" sz="2200" dirty="0"/>
              <a:t>, the DoD awarded a contract to the </a:t>
            </a:r>
            <a:r>
              <a:rPr lang="en-US" sz="2000" b="1" dirty="0">
                <a:effectLst>
                  <a:glow rad="228600">
                    <a:schemeClr val="accent6">
                      <a:satMod val="175000"/>
                      <a:alpha val="40000"/>
                    </a:schemeClr>
                  </a:glow>
                </a:effectLst>
              </a:rPr>
              <a:t>RAND Corporation </a:t>
            </a:r>
            <a:r>
              <a:rPr lang="en-US" sz="2200" dirty="0"/>
              <a:t>to find a solution.</a:t>
            </a:r>
          </a:p>
        </p:txBody>
      </p:sp>
    </p:spTree>
    <p:extLst>
      <p:ext uri="{BB962C8B-B14F-4D97-AF65-F5344CB8AC3E}">
        <p14:creationId xmlns:p14="http://schemas.microsoft.com/office/powerpoint/2010/main" val="2934961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E23F2-1594-CC4C-A9A7-A6B8A151773D}"/>
              </a:ext>
            </a:extLst>
          </p:cNvPr>
          <p:cNvSpPr>
            <a:spLocks noGrp="1"/>
          </p:cNvSpPr>
          <p:nvPr>
            <p:ph type="title"/>
          </p:nvPr>
        </p:nvSpPr>
        <p:spPr/>
        <p:txBody>
          <a:bodyPr/>
          <a:lstStyle/>
          <a:p>
            <a:r>
              <a:rPr lang="en-US" dirty="0"/>
              <a:t>The ARPANET</a:t>
            </a:r>
          </a:p>
        </p:txBody>
      </p:sp>
      <p:pic>
        <p:nvPicPr>
          <p:cNvPr id="5" name="Content Placeholder 4">
            <a:extLst>
              <a:ext uri="{FF2B5EF4-FFF2-40B4-BE49-F238E27FC236}">
                <a16:creationId xmlns:a16="http://schemas.microsoft.com/office/drawing/2014/main" id="{2BCF979A-2CEA-664E-88C0-824CF0A47C5D}"/>
              </a:ext>
            </a:extLst>
          </p:cNvPr>
          <p:cNvPicPr>
            <a:picLocks noGrp="1" noChangeAspect="1"/>
          </p:cNvPicPr>
          <p:nvPr>
            <p:ph idx="1"/>
          </p:nvPr>
        </p:nvPicPr>
        <p:blipFill>
          <a:blip r:embed="rId2"/>
          <a:stretch>
            <a:fillRect/>
          </a:stretch>
        </p:blipFill>
        <p:spPr>
          <a:xfrm>
            <a:off x="381000" y="1624012"/>
            <a:ext cx="2560617" cy="4525963"/>
          </a:xfrm>
          <a:prstGeom prst="rect">
            <a:avLst/>
          </a:prstGeom>
        </p:spPr>
      </p:pic>
      <p:sp>
        <p:nvSpPr>
          <p:cNvPr id="4" name="Slide Number Placeholder 3">
            <a:extLst>
              <a:ext uri="{FF2B5EF4-FFF2-40B4-BE49-F238E27FC236}">
                <a16:creationId xmlns:a16="http://schemas.microsoft.com/office/drawing/2014/main" id="{A39FB5CB-4436-194A-894F-64A3F43B1ABE}"/>
              </a:ext>
            </a:extLst>
          </p:cNvPr>
          <p:cNvSpPr>
            <a:spLocks noGrp="1"/>
          </p:cNvSpPr>
          <p:nvPr>
            <p:ph type="sldNum" sz="quarter" idx="12"/>
          </p:nvPr>
        </p:nvSpPr>
        <p:spPr/>
        <p:txBody>
          <a:bodyPr/>
          <a:lstStyle/>
          <a:p>
            <a:fld id="{B6F15528-21DE-4FAA-801E-634DDDAF4B2B}" type="slidenum">
              <a:rPr lang="en-US" smtClean="0"/>
              <a:pPr/>
              <a:t>26</a:t>
            </a:fld>
            <a:r>
              <a:rPr lang="en-US" dirty="0"/>
              <a:t> </a:t>
            </a:r>
            <a:r>
              <a:rPr lang="en-US" dirty="0" smtClean="0"/>
              <a:t>of 31</a:t>
            </a:r>
            <a:endParaRPr lang="en-US" dirty="0"/>
          </a:p>
        </p:txBody>
      </p:sp>
      <p:sp>
        <p:nvSpPr>
          <p:cNvPr id="6" name="Rectangle 5">
            <a:extLst>
              <a:ext uri="{FF2B5EF4-FFF2-40B4-BE49-F238E27FC236}">
                <a16:creationId xmlns:a16="http://schemas.microsoft.com/office/drawing/2014/main" id="{8A4E1498-02EE-9C46-A4D6-C643D5254C38}"/>
              </a:ext>
            </a:extLst>
          </p:cNvPr>
          <p:cNvSpPr/>
          <p:nvPr/>
        </p:nvSpPr>
        <p:spPr>
          <a:xfrm>
            <a:off x="2819400" y="1905000"/>
            <a:ext cx="6172200" cy="3970318"/>
          </a:xfrm>
          <a:prstGeom prst="rect">
            <a:avLst/>
          </a:prstGeom>
        </p:spPr>
        <p:txBody>
          <a:bodyPr wrap="square">
            <a:spAutoFit/>
          </a:bodyPr>
          <a:lstStyle/>
          <a:p>
            <a:pPr marL="342900" indent="-342900">
              <a:lnSpc>
                <a:spcPct val="150000"/>
              </a:lnSpc>
              <a:buFont typeface="Arial" panose="020B0604020202020204" pitchFamily="34" charset="0"/>
              <a:buChar char="•"/>
            </a:pPr>
            <a:r>
              <a:rPr lang="en-US" sz="2800" b="1" dirty="0">
                <a:solidFill>
                  <a:srgbClr val="FF0000"/>
                </a:solidFill>
              </a:rPr>
              <a:t>Paul </a:t>
            </a:r>
            <a:r>
              <a:rPr lang="en-US" sz="2800" b="1" dirty="0" err="1">
                <a:solidFill>
                  <a:srgbClr val="FF0000"/>
                </a:solidFill>
              </a:rPr>
              <a:t>Baran</a:t>
            </a:r>
            <a:r>
              <a:rPr lang="en-US" sz="2800" dirty="0"/>
              <a:t> proposed distributed switching system (</a:t>
            </a:r>
            <a:r>
              <a:rPr lang="en-US" sz="2800" dirty="0" err="1"/>
              <a:t>Baran</a:t>
            </a:r>
            <a:r>
              <a:rPr lang="en-US" sz="2800" dirty="0"/>
              <a:t>, </a:t>
            </a:r>
            <a:r>
              <a:rPr lang="en-US" sz="2800" b="1" dirty="0">
                <a:solidFill>
                  <a:srgbClr val="FF0000"/>
                </a:solidFill>
                <a:effectLst>
                  <a:glow rad="228600">
                    <a:schemeClr val="accent6">
                      <a:satMod val="175000"/>
                      <a:alpha val="40000"/>
                    </a:schemeClr>
                  </a:glow>
                </a:effectLst>
              </a:rPr>
              <a:t>1964</a:t>
            </a:r>
            <a:r>
              <a:rPr lang="en-US" sz="2800" dirty="0"/>
              <a:t>).</a:t>
            </a:r>
          </a:p>
          <a:p>
            <a:pPr marL="342900" indent="-342900">
              <a:lnSpc>
                <a:spcPct val="150000"/>
              </a:lnSpc>
              <a:buFont typeface="Arial" panose="020B0604020202020204" pitchFamily="34" charset="0"/>
              <a:buChar char="•"/>
            </a:pPr>
            <a:r>
              <a:rPr lang="en-US" sz="2800" dirty="0"/>
              <a:t>Officials at the </a:t>
            </a:r>
            <a:r>
              <a:rPr lang="en-US" sz="2800" dirty="0">
                <a:solidFill>
                  <a:srgbClr val="FF0000"/>
                </a:solidFill>
              </a:rPr>
              <a:t>Pentagon</a:t>
            </a:r>
            <a:r>
              <a:rPr lang="en-US" sz="2800" dirty="0"/>
              <a:t> liked the concept and asked </a:t>
            </a:r>
            <a:r>
              <a:rPr lang="en-US" sz="2800" b="1" dirty="0">
                <a:effectLst>
                  <a:glow rad="228600">
                    <a:schemeClr val="accent6">
                      <a:satMod val="175000"/>
                      <a:alpha val="40000"/>
                    </a:schemeClr>
                  </a:glow>
                </a:effectLst>
              </a:rPr>
              <a:t>AT&amp;T</a:t>
            </a:r>
            <a:r>
              <a:rPr lang="en-US" sz="2800" dirty="0"/>
              <a:t>.</a:t>
            </a:r>
          </a:p>
          <a:p>
            <a:pPr marL="342900" indent="-342900">
              <a:lnSpc>
                <a:spcPct val="150000"/>
              </a:lnSpc>
              <a:buFont typeface="Arial" panose="020B0604020202020204" pitchFamily="34" charset="0"/>
              <a:buChar char="•"/>
            </a:pPr>
            <a:r>
              <a:rPr lang="en-US" sz="2800" dirty="0"/>
              <a:t>AT&amp;T </a:t>
            </a:r>
            <a:r>
              <a:rPr lang="en-US" sz="2800" b="1" dirty="0">
                <a:effectLst>
                  <a:glow rad="228600">
                    <a:schemeClr val="accent6">
                      <a:satMod val="175000"/>
                      <a:alpha val="40000"/>
                    </a:schemeClr>
                  </a:glow>
                </a:effectLst>
              </a:rPr>
              <a:t>dismissed</a:t>
            </a:r>
            <a:r>
              <a:rPr lang="en-US" sz="2800" dirty="0"/>
              <a:t> </a:t>
            </a:r>
            <a:r>
              <a:rPr lang="en-US" sz="2800" dirty="0" err="1"/>
              <a:t>Baran’s</a:t>
            </a:r>
            <a:r>
              <a:rPr lang="en-US" sz="2800" dirty="0"/>
              <a:t> ideas out </a:t>
            </a:r>
            <a:r>
              <a:rPr lang="en-US" sz="2800" dirty="0" err="1"/>
              <a:t>ofhand</a:t>
            </a:r>
            <a:endParaRPr lang="en-US" sz="2800" dirty="0"/>
          </a:p>
        </p:txBody>
      </p:sp>
    </p:spTree>
    <p:extLst>
      <p:ext uri="{BB962C8B-B14F-4D97-AF65-F5344CB8AC3E}">
        <p14:creationId xmlns:p14="http://schemas.microsoft.com/office/powerpoint/2010/main" val="258292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DF7EA-2517-3F49-AE7D-412EBC67CAFC}"/>
              </a:ext>
            </a:extLst>
          </p:cNvPr>
          <p:cNvSpPr>
            <a:spLocks noGrp="1"/>
          </p:cNvSpPr>
          <p:nvPr>
            <p:ph type="title"/>
          </p:nvPr>
        </p:nvSpPr>
        <p:spPr/>
        <p:txBody>
          <a:bodyPr/>
          <a:lstStyle/>
          <a:p>
            <a:r>
              <a:rPr lang="en-US" dirty="0"/>
              <a:t>The ARPANET</a:t>
            </a:r>
          </a:p>
        </p:txBody>
      </p:sp>
      <p:sp>
        <p:nvSpPr>
          <p:cNvPr id="3" name="Content Placeholder 2">
            <a:extLst>
              <a:ext uri="{FF2B5EF4-FFF2-40B4-BE49-F238E27FC236}">
                <a16:creationId xmlns:a16="http://schemas.microsoft.com/office/drawing/2014/main" id="{CF525387-81CA-CA4C-A934-B1E8E63D9D6D}"/>
              </a:ext>
            </a:extLst>
          </p:cNvPr>
          <p:cNvSpPr>
            <a:spLocks noGrp="1"/>
          </p:cNvSpPr>
          <p:nvPr>
            <p:ph idx="1"/>
          </p:nvPr>
        </p:nvSpPr>
        <p:spPr>
          <a:xfrm>
            <a:off x="1600200" y="1435926"/>
            <a:ext cx="5791200" cy="4525963"/>
          </a:xfrm>
        </p:spPr>
        <p:txBody>
          <a:bodyPr>
            <a:noAutofit/>
          </a:bodyPr>
          <a:lstStyle/>
          <a:p>
            <a:r>
              <a:rPr lang="en-US" sz="2400" dirty="0"/>
              <a:t>US President …. to create a single defense research organization, </a:t>
            </a:r>
            <a:r>
              <a:rPr lang="en-US" sz="2400" b="1" dirty="0">
                <a:solidFill>
                  <a:srgbClr val="FF0000"/>
                </a:solidFill>
              </a:rPr>
              <a:t>ARPA</a:t>
            </a:r>
            <a:r>
              <a:rPr lang="en-US" sz="2400" dirty="0"/>
              <a:t>, the </a:t>
            </a:r>
            <a:r>
              <a:rPr lang="en-US" sz="2400" b="1" dirty="0">
                <a:solidFill>
                  <a:srgbClr val="FF0000"/>
                </a:solidFill>
              </a:rPr>
              <a:t>Advanced Research Projects Agency</a:t>
            </a:r>
            <a:r>
              <a:rPr lang="en-US" sz="2400" dirty="0"/>
              <a:t>. </a:t>
            </a:r>
          </a:p>
          <a:p>
            <a:endParaRPr lang="en-US" sz="2400" dirty="0"/>
          </a:p>
          <a:p>
            <a:r>
              <a:rPr lang="en-US" sz="2400" dirty="0"/>
              <a:t>ARPA had no scientists or laboratories; in fact, it had nothing more than an </a:t>
            </a:r>
            <a:r>
              <a:rPr lang="en-US" sz="2400" b="1" dirty="0">
                <a:solidFill>
                  <a:srgbClr val="FF0000"/>
                </a:solidFill>
              </a:rPr>
              <a:t>office and a small</a:t>
            </a:r>
            <a:r>
              <a:rPr lang="en-US" sz="2400" dirty="0"/>
              <a:t> (by </a:t>
            </a:r>
            <a:r>
              <a:rPr lang="en-US" sz="2400" dirty="0">
                <a:solidFill>
                  <a:srgbClr val="FF0000"/>
                </a:solidFill>
              </a:rPr>
              <a:t>Pentagon standards</a:t>
            </a:r>
            <a:r>
              <a:rPr lang="en-US" sz="2400" dirty="0"/>
              <a:t>) </a:t>
            </a:r>
            <a:r>
              <a:rPr lang="en-US" sz="2400" b="1" dirty="0">
                <a:solidFill>
                  <a:srgbClr val="FF0000"/>
                </a:solidFill>
              </a:rPr>
              <a:t>budget</a:t>
            </a:r>
            <a:r>
              <a:rPr lang="en-US" sz="2400" dirty="0"/>
              <a:t>. </a:t>
            </a:r>
          </a:p>
          <a:p>
            <a:endParaRPr lang="en-US" sz="2400" dirty="0"/>
          </a:p>
          <a:p>
            <a:r>
              <a:rPr lang="en-US" sz="2400" dirty="0"/>
              <a:t>It did its work by issuing grants and contracts to </a:t>
            </a:r>
            <a:r>
              <a:rPr lang="en-US" sz="2400" b="1" dirty="0">
                <a:solidFill>
                  <a:srgbClr val="FF0000"/>
                </a:solidFill>
              </a:rPr>
              <a:t>universities</a:t>
            </a:r>
            <a:r>
              <a:rPr lang="en-US" sz="2400" dirty="0"/>
              <a:t> and </a:t>
            </a:r>
            <a:r>
              <a:rPr lang="en-US" sz="2400" b="1" dirty="0">
                <a:solidFill>
                  <a:srgbClr val="FF0000"/>
                </a:solidFill>
              </a:rPr>
              <a:t>companies</a:t>
            </a:r>
            <a:r>
              <a:rPr lang="en-US" sz="2400" dirty="0"/>
              <a:t> whose ideas looked promising to it.</a:t>
            </a:r>
          </a:p>
        </p:txBody>
      </p:sp>
      <p:sp>
        <p:nvSpPr>
          <p:cNvPr id="4" name="Slide Number Placeholder 3">
            <a:extLst>
              <a:ext uri="{FF2B5EF4-FFF2-40B4-BE49-F238E27FC236}">
                <a16:creationId xmlns:a16="http://schemas.microsoft.com/office/drawing/2014/main" id="{98601DEE-7364-344E-B558-51938474755C}"/>
              </a:ext>
            </a:extLst>
          </p:cNvPr>
          <p:cNvSpPr>
            <a:spLocks noGrp="1"/>
          </p:cNvSpPr>
          <p:nvPr>
            <p:ph type="sldNum" sz="quarter" idx="12"/>
          </p:nvPr>
        </p:nvSpPr>
        <p:spPr/>
        <p:txBody>
          <a:bodyPr/>
          <a:lstStyle/>
          <a:p>
            <a:fld id="{B6F15528-21DE-4FAA-801E-634DDDAF4B2B}" type="slidenum">
              <a:rPr lang="en-US" smtClean="0"/>
              <a:pPr/>
              <a:t>27</a:t>
            </a:fld>
            <a:r>
              <a:rPr lang="en-US" dirty="0"/>
              <a:t> </a:t>
            </a:r>
            <a:r>
              <a:rPr lang="en-US" dirty="0" smtClean="0"/>
              <a:t>of 31</a:t>
            </a:r>
            <a:endParaRPr lang="en-US" dirty="0"/>
          </a:p>
        </p:txBody>
      </p:sp>
    </p:spTree>
    <p:extLst>
      <p:ext uri="{BB962C8B-B14F-4D97-AF65-F5344CB8AC3E}">
        <p14:creationId xmlns:p14="http://schemas.microsoft.com/office/powerpoint/2010/main" val="358058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5B57C-D1E9-5549-AB63-ACA56F0FD881}"/>
              </a:ext>
            </a:extLst>
          </p:cNvPr>
          <p:cNvSpPr>
            <a:spLocks noGrp="1"/>
          </p:cNvSpPr>
          <p:nvPr>
            <p:ph type="title"/>
          </p:nvPr>
        </p:nvSpPr>
        <p:spPr/>
        <p:txBody>
          <a:bodyPr/>
          <a:lstStyle/>
          <a:p>
            <a:r>
              <a:rPr lang="en-US" dirty="0"/>
              <a:t>The ARPANET</a:t>
            </a:r>
          </a:p>
        </p:txBody>
      </p:sp>
      <p:sp>
        <p:nvSpPr>
          <p:cNvPr id="3" name="Content Placeholder 2">
            <a:extLst>
              <a:ext uri="{FF2B5EF4-FFF2-40B4-BE49-F238E27FC236}">
                <a16:creationId xmlns:a16="http://schemas.microsoft.com/office/drawing/2014/main" id="{C8A21879-297C-BA4E-85B1-B2D4F08EEBAD}"/>
              </a:ext>
            </a:extLst>
          </p:cNvPr>
          <p:cNvSpPr>
            <a:spLocks noGrp="1"/>
          </p:cNvSpPr>
          <p:nvPr>
            <p:ph idx="1"/>
          </p:nvPr>
        </p:nvSpPr>
        <p:spPr>
          <a:xfrm>
            <a:off x="533400" y="1624012"/>
            <a:ext cx="8458200" cy="4525963"/>
          </a:xfrm>
        </p:spPr>
        <p:txBody>
          <a:bodyPr>
            <a:noAutofit/>
          </a:bodyPr>
          <a:lstStyle/>
          <a:p>
            <a:pPr>
              <a:lnSpc>
                <a:spcPct val="150000"/>
              </a:lnSpc>
            </a:pPr>
            <a:r>
              <a:rPr lang="en-US" sz="2800" b="1" dirty="0">
                <a:solidFill>
                  <a:srgbClr val="FF0000"/>
                </a:solidFill>
                <a:effectLst>
                  <a:glow rad="228600">
                    <a:schemeClr val="accent6">
                      <a:satMod val="175000"/>
                      <a:alpha val="40000"/>
                    </a:schemeClr>
                  </a:glow>
                </a:effectLst>
              </a:rPr>
              <a:t>1967,  Larry Roberts</a:t>
            </a:r>
            <a:r>
              <a:rPr lang="en-US" sz="2400" dirty="0"/>
              <a:t>, a program manager at </a:t>
            </a:r>
            <a:r>
              <a:rPr lang="en-US" sz="2800" b="1" dirty="0">
                <a:solidFill>
                  <a:srgbClr val="FF0000"/>
                </a:solidFill>
                <a:effectLst>
                  <a:glow rad="228600">
                    <a:schemeClr val="accent6">
                      <a:satMod val="175000"/>
                      <a:alpha val="40000"/>
                    </a:schemeClr>
                  </a:glow>
                </a:effectLst>
              </a:rPr>
              <a:t>ARPA</a:t>
            </a:r>
          </a:p>
          <a:p>
            <a:pPr>
              <a:lnSpc>
                <a:spcPct val="150000"/>
              </a:lnSpc>
            </a:pPr>
            <a:r>
              <a:rPr lang="en-US" sz="2400" dirty="0"/>
              <a:t>ACM SIGOPS Symposium on Operating System Principles held in Gatlinburg, Tennessee in late </a:t>
            </a:r>
            <a:r>
              <a:rPr lang="en-US" sz="2800" b="1" dirty="0">
                <a:solidFill>
                  <a:srgbClr val="FF0000"/>
                </a:solidFill>
                <a:effectLst>
                  <a:glow rad="228600">
                    <a:schemeClr val="accent6">
                      <a:satMod val="175000"/>
                      <a:alpha val="40000"/>
                    </a:schemeClr>
                  </a:glow>
                </a:effectLst>
              </a:rPr>
              <a:t>1967</a:t>
            </a:r>
            <a:r>
              <a:rPr lang="en-US" sz="2400" dirty="0"/>
              <a:t> (Roberts, 1967)…</a:t>
            </a:r>
          </a:p>
          <a:p>
            <a:pPr>
              <a:lnSpc>
                <a:spcPct val="150000"/>
              </a:lnSpc>
            </a:pPr>
            <a:r>
              <a:rPr lang="en-US" sz="2400" dirty="0"/>
              <a:t>… fully implemented under the direction of Donald Davies at the National Physical Laboratory (NPL) in England.</a:t>
            </a:r>
          </a:p>
          <a:p>
            <a:pPr lvl="1">
              <a:lnSpc>
                <a:spcPct val="150000"/>
              </a:lnSpc>
            </a:pPr>
            <a:r>
              <a:rPr lang="en-US" sz="2400" dirty="0">
                <a:effectLst>
                  <a:glow rad="228600">
                    <a:schemeClr val="accent6">
                      <a:satMod val="175000"/>
                      <a:alpha val="40000"/>
                    </a:schemeClr>
                  </a:glow>
                </a:effectLst>
              </a:rPr>
              <a:t>it cited </a:t>
            </a:r>
            <a:r>
              <a:rPr lang="en-US" sz="2400" dirty="0" err="1">
                <a:effectLst>
                  <a:glow rad="228600">
                    <a:schemeClr val="accent6">
                      <a:satMod val="175000"/>
                      <a:alpha val="40000"/>
                    </a:schemeClr>
                  </a:glow>
                </a:effectLst>
              </a:rPr>
              <a:t>Baran’s</a:t>
            </a:r>
            <a:r>
              <a:rPr lang="en-US" sz="2400" dirty="0">
                <a:effectLst>
                  <a:glow rad="228600">
                    <a:schemeClr val="accent6">
                      <a:satMod val="175000"/>
                      <a:alpha val="40000"/>
                    </a:schemeClr>
                  </a:glow>
                </a:effectLst>
              </a:rPr>
              <a:t> work</a:t>
            </a:r>
          </a:p>
          <a:p>
            <a:pPr>
              <a:lnSpc>
                <a:spcPct val="150000"/>
              </a:lnSpc>
            </a:pPr>
            <a:r>
              <a:rPr lang="en-US" sz="2400" dirty="0"/>
              <a:t>Roberts came away from Gatlinburg determined to build what later became known as the </a:t>
            </a:r>
            <a:r>
              <a:rPr lang="en-US" sz="2800" b="1" dirty="0">
                <a:solidFill>
                  <a:srgbClr val="FF0000"/>
                </a:solidFill>
                <a:effectLst>
                  <a:glow rad="228600">
                    <a:schemeClr val="accent6">
                      <a:satMod val="175000"/>
                      <a:alpha val="40000"/>
                    </a:schemeClr>
                  </a:glow>
                </a:effectLst>
              </a:rPr>
              <a:t>ARPANET</a:t>
            </a:r>
          </a:p>
        </p:txBody>
      </p:sp>
      <p:sp>
        <p:nvSpPr>
          <p:cNvPr id="4" name="Slide Number Placeholder 3">
            <a:extLst>
              <a:ext uri="{FF2B5EF4-FFF2-40B4-BE49-F238E27FC236}">
                <a16:creationId xmlns:a16="http://schemas.microsoft.com/office/drawing/2014/main" id="{88036EDE-E472-F543-BE67-DF5F8B63CD31}"/>
              </a:ext>
            </a:extLst>
          </p:cNvPr>
          <p:cNvSpPr>
            <a:spLocks noGrp="1"/>
          </p:cNvSpPr>
          <p:nvPr>
            <p:ph type="sldNum" sz="quarter" idx="12"/>
          </p:nvPr>
        </p:nvSpPr>
        <p:spPr/>
        <p:txBody>
          <a:bodyPr/>
          <a:lstStyle/>
          <a:p>
            <a:fld id="{B6F15528-21DE-4FAA-801E-634DDDAF4B2B}" type="slidenum">
              <a:rPr lang="en-US" smtClean="0"/>
              <a:pPr/>
              <a:t>28</a:t>
            </a:fld>
            <a:r>
              <a:rPr lang="en-US" dirty="0"/>
              <a:t> </a:t>
            </a:r>
            <a:r>
              <a:rPr lang="en-US" dirty="0" smtClean="0"/>
              <a:t>of 31</a:t>
            </a:r>
            <a:endParaRPr lang="en-US" dirty="0"/>
          </a:p>
        </p:txBody>
      </p:sp>
    </p:spTree>
    <p:extLst>
      <p:ext uri="{BB962C8B-B14F-4D97-AF65-F5344CB8AC3E}">
        <p14:creationId xmlns:p14="http://schemas.microsoft.com/office/powerpoint/2010/main" val="223781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B0FB5-D448-1745-A948-E24814684D2F}"/>
              </a:ext>
            </a:extLst>
          </p:cNvPr>
          <p:cNvSpPr>
            <a:spLocks noGrp="1"/>
          </p:cNvSpPr>
          <p:nvPr>
            <p:ph type="title"/>
          </p:nvPr>
        </p:nvSpPr>
        <p:spPr/>
        <p:txBody>
          <a:bodyPr/>
          <a:lstStyle/>
          <a:p>
            <a:r>
              <a:rPr lang="en-US" dirty="0"/>
              <a:t>The ARPANET</a:t>
            </a:r>
          </a:p>
        </p:txBody>
      </p:sp>
      <p:pic>
        <p:nvPicPr>
          <p:cNvPr id="5" name="Content Placeholder 4">
            <a:extLst>
              <a:ext uri="{FF2B5EF4-FFF2-40B4-BE49-F238E27FC236}">
                <a16:creationId xmlns:a16="http://schemas.microsoft.com/office/drawing/2014/main" id="{7C669087-8541-1647-B226-62CC0395500A}"/>
              </a:ext>
            </a:extLst>
          </p:cNvPr>
          <p:cNvPicPr>
            <a:picLocks noGrp="1" noChangeAspect="1"/>
          </p:cNvPicPr>
          <p:nvPr>
            <p:ph idx="1"/>
          </p:nvPr>
        </p:nvPicPr>
        <p:blipFill rotWithShape="1">
          <a:blip r:embed="rId2"/>
          <a:srcRect b="16052"/>
          <a:stretch/>
        </p:blipFill>
        <p:spPr>
          <a:xfrm>
            <a:off x="1372942" y="260615"/>
            <a:ext cx="6247058" cy="2634985"/>
          </a:xfrm>
          <a:prstGeom prst="rect">
            <a:avLst/>
          </a:prstGeom>
        </p:spPr>
      </p:pic>
      <p:sp>
        <p:nvSpPr>
          <p:cNvPr id="4" name="Slide Number Placeholder 3">
            <a:extLst>
              <a:ext uri="{FF2B5EF4-FFF2-40B4-BE49-F238E27FC236}">
                <a16:creationId xmlns:a16="http://schemas.microsoft.com/office/drawing/2014/main" id="{72C13D1D-4868-FF4E-872D-F2ED95717C33}"/>
              </a:ext>
            </a:extLst>
          </p:cNvPr>
          <p:cNvSpPr>
            <a:spLocks noGrp="1"/>
          </p:cNvSpPr>
          <p:nvPr>
            <p:ph type="sldNum" sz="quarter" idx="12"/>
          </p:nvPr>
        </p:nvSpPr>
        <p:spPr/>
        <p:txBody>
          <a:bodyPr/>
          <a:lstStyle/>
          <a:p>
            <a:fld id="{B6F15528-21DE-4FAA-801E-634DDDAF4B2B}" type="slidenum">
              <a:rPr lang="en-US" smtClean="0"/>
              <a:pPr/>
              <a:t>29</a:t>
            </a:fld>
            <a:r>
              <a:rPr lang="en-US" dirty="0"/>
              <a:t> </a:t>
            </a:r>
            <a:r>
              <a:rPr lang="en-US" dirty="0" smtClean="0"/>
              <a:t>of 31</a:t>
            </a:r>
            <a:endParaRPr lang="en-US" dirty="0"/>
          </a:p>
        </p:txBody>
      </p:sp>
      <p:sp>
        <p:nvSpPr>
          <p:cNvPr id="6" name="Rectangle 5">
            <a:extLst>
              <a:ext uri="{FF2B5EF4-FFF2-40B4-BE49-F238E27FC236}">
                <a16:creationId xmlns:a16="http://schemas.microsoft.com/office/drawing/2014/main" id="{D9E1B6AC-2669-9345-8E86-82AE915A3567}"/>
              </a:ext>
            </a:extLst>
          </p:cNvPr>
          <p:cNvSpPr/>
          <p:nvPr/>
        </p:nvSpPr>
        <p:spPr>
          <a:xfrm>
            <a:off x="762000" y="3048000"/>
            <a:ext cx="7772400" cy="3046988"/>
          </a:xfrm>
          <a:prstGeom prst="rect">
            <a:avLst/>
          </a:prstGeom>
        </p:spPr>
        <p:txBody>
          <a:bodyPr wrap="square">
            <a:spAutoFit/>
          </a:bodyPr>
          <a:lstStyle/>
          <a:p>
            <a:pPr marL="285750" indent="-285750">
              <a:buFont typeface="Arial" panose="020B0604020202020204" pitchFamily="34" charset="0"/>
              <a:buChar char="•"/>
            </a:pPr>
            <a:r>
              <a:rPr lang="en-US" sz="2400" dirty="0" smtClean="0"/>
              <a:t>… </a:t>
            </a:r>
            <a:r>
              <a:rPr lang="en-US" sz="2400" dirty="0"/>
              <a:t>consist of </a:t>
            </a:r>
            <a:r>
              <a:rPr lang="en-US" sz="2400" b="1" dirty="0">
                <a:effectLst>
                  <a:glow rad="228600">
                    <a:schemeClr val="accent6">
                      <a:satMod val="175000"/>
                      <a:alpha val="40000"/>
                    </a:schemeClr>
                  </a:glow>
                </a:effectLst>
              </a:rPr>
              <a:t>minicomputers</a:t>
            </a:r>
            <a:r>
              <a:rPr lang="en-US" sz="2400" dirty="0"/>
              <a:t> called </a:t>
            </a:r>
            <a:r>
              <a:rPr lang="en-US" sz="2400" b="1" dirty="0">
                <a:solidFill>
                  <a:srgbClr val="FF0000"/>
                </a:solidFill>
              </a:rPr>
              <a:t>IMPs</a:t>
            </a:r>
            <a:r>
              <a:rPr lang="en-US" sz="2400" dirty="0"/>
              <a:t> (</a:t>
            </a:r>
            <a:r>
              <a:rPr lang="en-US" sz="2400" b="1" dirty="0">
                <a:solidFill>
                  <a:srgbClr val="FF0000"/>
                </a:solidFill>
              </a:rPr>
              <a:t>Interface Message Processors</a:t>
            </a:r>
            <a:r>
              <a:rPr lang="en-US" sz="2400" dirty="0"/>
              <a:t>)</a:t>
            </a:r>
          </a:p>
          <a:p>
            <a:pPr marL="285750" indent="-285750">
              <a:buFont typeface="Arial" panose="020B0604020202020204" pitchFamily="34" charset="0"/>
              <a:buChar char="•"/>
            </a:pPr>
            <a:r>
              <a:rPr lang="en-US" sz="2400" dirty="0"/>
              <a:t>Connected by</a:t>
            </a:r>
            <a:r>
              <a:rPr lang="en-US" sz="2400" dirty="0">
                <a:effectLst>
                  <a:glow rad="228600">
                    <a:schemeClr val="accent2">
                      <a:satMod val="175000"/>
                      <a:alpha val="40000"/>
                    </a:schemeClr>
                  </a:glow>
                </a:effectLst>
              </a:rPr>
              <a:t> </a:t>
            </a:r>
            <a:r>
              <a:rPr lang="en-US" sz="2400" b="1" dirty="0">
                <a:solidFill>
                  <a:srgbClr val="FF0000"/>
                </a:solidFill>
                <a:effectLst>
                  <a:glow rad="228600">
                    <a:schemeClr val="accent2">
                      <a:satMod val="175000"/>
                      <a:alpha val="40000"/>
                    </a:schemeClr>
                  </a:glow>
                </a:effectLst>
              </a:rPr>
              <a:t>56-kbps</a:t>
            </a:r>
            <a:r>
              <a:rPr lang="en-US" sz="2400" dirty="0">
                <a:effectLst>
                  <a:glow rad="228600">
                    <a:schemeClr val="accent2">
                      <a:satMod val="175000"/>
                      <a:alpha val="40000"/>
                    </a:schemeClr>
                  </a:glow>
                </a:effectLst>
              </a:rPr>
              <a:t> </a:t>
            </a:r>
            <a:r>
              <a:rPr lang="en-US" sz="2400" dirty="0"/>
              <a:t>transmission lines. </a:t>
            </a:r>
          </a:p>
          <a:p>
            <a:pPr marL="285750" indent="-285750">
              <a:buFont typeface="Arial" panose="020B0604020202020204" pitchFamily="34" charset="0"/>
              <a:buChar char="•"/>
            </a:pPr>
            <a:r>
              <a:rPr lang="en-US" sz="2400" dirty="0"/>
              <a:t>For high reliability, each IMP would be connected </a:t>
            </a:r>
            <a:r>
              <a:rPr lang="en-US" sz="2400" b="1" dirty="0">
                <a:solidFill>
                  <a:srgbClr val="FF0000"/>
                </a:solidFill>
              </a:rPr>
              <a:t>to at least two other IMPs</a:t>
            </a:r>
            <a:r>
              <a:rPr lang="en-US" sz="2400" dirty="0"/>
              <a:t>. </a:t>
            </a:r>
          </a:p>
          <a:p>
            <a:pPr marL="285750" indent="-285750">
              <a:buFont typeface="Arial" panose="020B0604020202020204" pitchFamily="34" charset="0"/>
              <a:buChar char="•"/>
            </a:pPr>
            <a:r>
              <a:rPr lang="en-US" sz="2400" dirty="0"/>
              <a:t>The subnet was to be a datagram subnet, so if some lines and IMPs were destroyed, messages could be automatically rerouted along alternative paths.</a:t>
            </a:r>
          </a:p>
        </p:txBody>
      </p:sp>
      <p:sp>
        <p:nvSpPr>
          <p:cNvPr id="7" name="Right Arrow 6"/>
          <p:cNvSpPr/>
          <p:nvPr/>
        </p:nvSpPr>
        <p:spPr>
          <a:xfrm>
            <a:off x="1348558" y="1341438"/>
            <a:ext cx="1065458" cy="304800"/>
          </a:xfrm>
          <a:prstGeom prst="rightArrow">
            <a:avLst/>
          </a:prstGeom>
          <a:solidFill>
            <a:schemeClr val="bg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1752600" y="1813719"/>
            <a:ext cx="1065458" cy="304800"/>
          </a:xfrm>
          <a:prstGeom prst="rightArrow">
            <a:avLst/>
          </a:prstGeom>
          <a:solidFill>
            <a:schemeClr val="bg1"/>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5400000">
            <a:off x="2608053" y="846809"/>
            <a:ext cx="1065458" cy="304800"/>
          </a:xfrm>
          <a:prstGeom prst="rightArrow">
            <a:avLst/>
          </a:prstGeom>
          <a:solidFill>
            <a:schemeClr val="bg1"/>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576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EC57-0197-7542-872C-3EADF6334B23}"/>
              </a:ext>
            </a:extLst>
          </p:cNvPr>
          <p:cNvSpPr>
            <a:spLocks noGrp="1"/>
          </p:cNvSpPr>
          <p:nvPr>
            <p:ph type="title"/>
          </p:nvPr>
        </p:nvSpPr>
        <p:spPr/>
        <p:txBody>
          <a:bodyPr/>
          <a:lstStyle/>
          <a:p>
            <a:r>
              <a:rPr lang="en-US" dirty="0"/>
              <a:t>Internetworks</a:t>
            </a:r>
          </a:p>
        </p:txBody>
      </p:sp>
      <p:pic>
        <p:nvPicPr>
          <p:cNvPr id="5" name="Content Placeholder 4">
            <a:extLst>
              <a:ext uri="{FF2B5EF4-FFF2-40B4-BE49-F238E27FC236}">
                <a16:creationId xmlns:a16="http://schemas.microsoft.com/office/drawing/2014/main" id="{D14038C3-60A9-3645-8CB0-3ED6574FF070}"/>
              </a:ext>
            </a:extLst>
          </p:cNvPr>
          <p:cNvPicPr>
            <a:picLocks noGrp="1" noChangeAspect="1"/>
          </p:cNvPicPr>
          <p:nvPr>
            <p:ph idx="1"/>
          </p:nvPr>
        </p:nvPicPr>
        <p:blipFill>
          <a:blip r:embed="rId2"/>
          <a:stretch>
            <a:fillRect/>
          </a:stretch>
        </p:blipFill>
        <p:spPr>
          <a:xfrm>
            <a:off x="457200" y="2051513"/>
            <a:ext cx="8229600" cy="3623336"/>
          </a:xfrm>
          <a:prstGeom prst="rect">
            <a:avLst/>
          </a:prstGeom>
        </p:spPr>
      </p:pic>
      <p:sp>
        <p:nvSpPr>
          <p:cNvPr id="4" name="Slide Number Placeholder 3">
            <a:extLst>
              <a:ext uri="{FF2B5EF4-FFF2-40B4-BE49-F238E27FC236}">
                <a16:creationId xmlns:a16="http://schemas.microsoft.com/office/drawing/2014/main" id="{6E405226-C723-294C-B69D-1AC74DB9D296}"/>
              </a:ext>
            </a:extLst>
          </p:cNvPr>
          <p:cNvSpPr>
            <a:spLocks noGrp="1"/>
          </p:cNvSpPr>
          <p:nvPr>
            <p:ph type="sldNum" sz="quarter" idx="12"/>
          </p:nvPr>
        </p:nvSpPr>
        <p:spPr/>
        <p:txBody>
          <a:bodyPr/>
          <a:lstStyle/>
          <a:p>
            <a:fld id="{B6F15528-21DE-4FAA-801E-634DDDAF4B2B}" type="slidenum">
              <a:rPr lang="en-US" smtClean="0"/>
              <a:pPr/>
              <a:t>3</a:t>
            </a:fld>
            <a:r>
              <a:rPr lang="en-US" dirty="0"/>
              <a:t> </a:t>
            </a:r>
            <a:r>
              <a:rPr lang="en-US" dirty="0" smtClean="0"/>
              <a:t>of 31</a:t>
            </a:r>
            <a:endParaRPr lang="en-US" dirty="0"/>
          </a:p>
        </p:txBody>
      </p:sp>
    </p:spTree>
    <p:extLst>
      <p:ext uri="{BB962C8B-B14F-4D97-AF65-F5344CB8AC3E}">
        <p14:creationId xmlns:p14="http://schemas.microsoft.com/office/powerpoint/2010/main" val="1825465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C13D1D-4868-FF4E-872D-F2ED95717C33}"/>
              </a:ext>
            </a:extLst>
          </p:cNvPr>
          <p:cNvSpPr>
            <a:spLocks noGrp="1"/>
          </p:cNvSpPr>
          <p:nvPr>
            <p:ph type="sldNum" sz="quarter" idx="12"/>
          </p:nvPr>
        </p:nvSpPr>
        <p:spPr/>
        <p:txBody>
          <a:bodyPr/>
          <a:lstStyle/>
          <a:p>
            <a:fld id="{B6F15528-21DE-4FAA-801E-634DDDAF4B2B}" type="slidenum">
              <a:rPr lang="en-US" smtClean="0"/>
              <a:pPr/>
              <a:t>30</a:t>
            </a:fld>
            <a:r>
              <a:rPr lang="en-US" dirty="0"/>
              <a:t> </a:t>
            </a:r>
            <a:r>
              <a:rPr lang="en-US" dirty="0" smtClean="0"/>
              <a:t>of 31</a:t>
            </a:r>
            <a:endParaRPr lang="en-US" dirty="0"/>
          </a:p>
        </p:txBody>
      </p:sp>
      <p:sp>
        <p:nvSpPr>
          <p:cNvPr id="3" name="Rectangle 2">
            <a:extLst>
              <a:ext uri="{FF2B5EF4-FFF2-40B4-BE49-F238E27FC236}">
                <a16:creationId xmlns:a16="http://schemas.microsoft.com/office/drawing/2014/main" id="{7BA991C2-317E-B849-844C-339C3497055A}"/>
              </a:ext>
            </a:extLst>
          </p:cNvPr>
          <p:cNvSpPr/>
          <p:nvPr/>
        </p:nvSpPr>
        <p:spPr>
          <a:xfrm>
            <a:off x="457200" y="3276600"/>
            <a:ext cx="8229600" cy="1938992"/>
          </a:xfrm>
          <a:prstGeom prst="rect">
            <a:avLst/>
          </a:prstGeom>
        </p:spPr>
        <p:txBody>
          <a:bodyPr wrap="square">
            <a:spAutoFit/>
          </a:bodyPr>
          <a:lstStyle/>
          <a:p>
            <a:pPr marL="285750" indent="-285750">
              <a:buFont typeface="Arial" panose="020B0604020202020204" pitchFamily="34" charset="0"/>
              <a:buChar char="•"/>
            </a:pPr>
            <a:r>
              <a:rPr lang="en-US" sz="2400" dirty="0"/>
              <a:t>The software was split into two parts: </a:t>
            </a:r>
            <a:r>
              <a:rPr lang="en-US" sz="2400" b="1" dirty="0">
                <a:effectLst>
                  <a:glow rad="139700">
                    <a:schemeClr val="accent6">
                      <a:satMod val="175000"/>
                      <a:alpha val="40000"/>
                    </a:schemeClr>
                  </a:glow>
                </a:effectLst>
              </a:rPr>
              <a:t>subnet</a:t>
            </a:r>
            <a:r>
              <a:rPr lang="en-US" sz="2400" dirty="0"/>
              <a:t> and </a:t>
            </a:r>
            <a:r>
              <a:rPr lang="en-US" sz="2400" dirty="0">
                <a:effectLst>
                  <a:glow rad="139700">
                    <a:schemeClr val="accent6">
                      <a:satMod val="175000"/>
                      <a:alpha val="40000"/>
                    </a:schemeClr>
                  </a:glow>
                </a:effectLst>
              </a:rPr>
              <a:t>host</a:t>
            </a:r>
            <a:r>
              <a:rPr lang="en-US" sz="2400" dirty="0"/>
              <a:t>. </a:t>
            </a:r>
          </a:p>
          <a:p>
            <a:pPr marL="285750" indent="-285750">
              <a:buFont typeface="Arial" panose="020B0604020202020204" pitchFamily="34" charset="0"/>
              <a:buChar char="•"/>
            </a:pPr>
            <a:r>
              <a:rPr lang="en-US" sz="2400" dirty="0"/>
              <a:t>The subnet software consisted of the IMP end of the </a:t>
            </a:r>
            <a:r>
              <a:rPr lang="en-US" sz="2400" dirty="0">
                <a:solidFill>
                  <a:srgbClr val="FF0000"/>
                </a:solidFill>
                <a:effectLst>
                  <a:glow rad="139700">
                    <a:schemeClr val="accent6">
                      <a:satMod val="175000"/>
                      <a:alpha val="40000"/>
                    </a:schemeClr>
                  </a:glow>
                </a:effectLst>
              </a:rPr>
              <a:t>host-IMP connection</a:t>
            </a:r>
            <a:r>
              <a:rPr lang="en-US" sz="2400" dirty="0"/>
              <a:t>, the </a:t>
            </a:r>
            <a:r>
              <a:rPr lang="en-US" sz="2400" dirty="0">
                <a:solidFill>
                  <a:srgbClr val="FF0000"/>
                </a:solidFill>
              </a:rPr>
              <a:t>I</a:t>
            </a:r>
            <a:r>
              <a:rPr lang="en-US" sz="2400" dirty="0">
                <a:solidFill>
                  <a:srgbClr val="FF0000"/>
                </a:solidFill>
                <a:effectLst>
                  <a:glow rad="139700">
                    <a:schemeClr val="accent6">
                      <a:satMod val="175000"/>
                      <a:alpha val="40000"/>
                    </a:schemeClr>
                  </a:glow>
                </a:effectLst>
              </a:rPr>
              <a:t>MP-IMP</a:t>
            </a:r>
            <a:r>
              <a:rPr lang="en-US" sz="2400" dirty="0"/>
              <a:t> protocol, and </a:t>
            </a:r>
          </a:p>
          <a:p>
            <a:pPr marL="285750" indent="-285750">
              <a:buFont typeface="Arial" panose="020B0604020202020204" pitchFamily="34" charset="0"/>
              <a:buChar char="•"/>
            </a:pPr>
            <a:r>
              <a:rPr lang="en-US" sz="2400" dirty="0"/>
              <a:t>a </a:t>
            </a:r>
            <a:r>
              <a:rPr lang="en-US" sz="2400" dirty="0">
                <a:solidFill>
                  <a:srgbClr val="FF0000"/>
                </a:solidFill>
              </a:rPr>
              <a:t>source IMP to destination IMP protocol designed</a:t>
            </a:r>
            <a:r>
              <a:rPr lang="en-US" sz="2400" dirty="0"/>
              <a:t> to improve reliability. </a:t>
            </a:r>
          </a:p>
        </p:txBody>
      </p:sp>
      <p:pic>
        <p:nvPicPr>
          <p:cNvPr id="8" name="Content Placeholder 4">
            <a:extLst>
              <a:ext uri="{FF2B5EF4-FFF2-40B4-BE49-F238E27FC236}">
                <a16:creationId xmlns:a16="http://schemas.microsoft.com/office/drawing/2014/main" id="{7C669087-8541-1647-B226-62CC0395500A}"/>
              </a:ext>
            </a:extLst>
          </p:cNvPr>
          <p:cNvPicPr>
            <a:picLocks noChangeAspect="1"/>
          </p:cNvPicPr>
          <p:nvPr/>
        </p:nvPicPr>
        <p:blipFill rotWithShape="1">
          <a:blip r:embed="rId2"/>
          <a:srcRect b="16052"/>
          <a:stretch/>
        </p:blipFill>
        <p:spPr>
          <a:xfrm>
            <a:off x="1372942" y="260615"/>
            <a:ext cx="6247058" cy="2634985"/>
          </a:xfrm>
          <a:prstGeom prst="rect">
            <a:avLst/>
          </a:prstGeom>
        </p:spPr>
      </p:pic>
    </p:spTree>
    <p:extLst>
      <p:ext uri="{BB962C8B-B14F-4D97-AF65-F5344CB8AC3E}">
        <p14:creationId xmlns:p14="http://schemas.microsoft.com/office/powerpoint/2010/main" val="58427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C13D1D-4868-FF4E-872D-F2ED95717C33}"/>
              </a:ext>
            </a:extLst>
          </p:cNvPr>
          <p:cNvSpPr>
            <a:spLocks noGrp="1"/>
          </p:cNvSpPr>
          <p:nvPr>
            <p:ph type="sldNum" sz="quarter" idx="12"/>
          </p:nvPr>
        </p:nvSpPr>
        <p:spPr/>
        <p:txBody>
          <a:bodyPr/>
          <a:lstStyle/>
          <a:p>
            <a:fld id="{B6F15528-21DE-4FAA-801E-634DDDAF4B2B}" type="slidenum">
              <a:rPr lang="en-US" smtClean="0"/>
              <a:pPr/>
              <a:t>31</a:t>
            </a:fld>
            <a:r>
              <a:rPr lang="en-US" dirty="0"/>
              <a:t> </a:t>
            </a:r>
            <a:r>
              <a:rPr lang="en-US" dirty="0" smtClean="0"/>
              <a:t>of 31</a:t>
            </a:r>
            <a:endParaRPr lang="en-US" dirty="0"/>
          </a:p>
        </p:txBody>
      </p:sp>
      <p:sp>
        <p:nvSpPr>
          <p:cNvPr id="6" name="Rectangle 5">
            <a:extLst>
              <a:ext uri="{FF2B5EF4-FFF2-40B4-BE49-F238E27FC236}">
                <a16:creationId xmlns:a16="http://schemas.microsoft.com/office/drawing/2014/main" id="{D9E1B6AC-2669-9345-8E86-82AE915A3567}"/>
              </a:ext>
            </a:extLst>
          </p:cNvPr>
          <p:cNvSpPr/>
          <p:nvPr/>
        </p:nvSpPr>
        <p:spPr>
          <a:xfrm>
            <a:off x="381000" y="3314299"/>
            <a:ext cx="8534400" cy="2308324"/>
          </a:xfrm>
          <a:prstGeom prst="rect">
            <a:avLst/>
          </a:prstGeom>
        </p:spPr>
        <p:txBody>
          <a:bodyPr wrap="square">
            <a:spAutoFit/>
          </a:bodyPr>
          <a:lstStyle/>
          <a:p>
            <a:pPr marL="285750" indent="-285750">
              <a:buFont typeface="Arial" panose="020B0604020202020204" pitchFamily="34" charset="0"/>
              <a:buChar char="•"/>
            </a:pPr>
            <a:r>
              <a:rPr lang="en-US" sz="2400" dirty="0"/>
              <a:t>Each node of the network was to consist of an </a:t>
            </a:r>
            <a:r>
              <a:rPr lang="en-US" sz="2400" dirty="0">
                <a:solidFill>
                  <a:srgbClr val="FF0000"/>
                </a:solidFill>
              </a:rPr>
              <a:t>IMP and a host</a:t>
            </a:r>
            <a:r>
              <a:rPr lang="en-US" sz="2400" dirty="0"/>
              <a:t>, in the </a:t>
            </a:r>
            <a:r>
              <a:rPr lang="en-US" sz="2400" dirty="0">
                <a:solidFill>
                  <a:srgbClr val="FF0000"/>
                </a:solidFill>
              </a:rPr>
              <a:t>same room</a:t>
            </a:r>
            <a:r>
              <a:rPr lang="en-US" sz="2400" dirty="0"/>
              <a:t>, connected by a </a:t>
            </a:r>
            <a:r>
              <a:rPr lang="en-US" sz="2400" dirty="0">
                <a:solidFill>
                  <a:srgbClr val="FF0000"/>
                </a:solidFill>
              </a:rPr>
              <a:t>short wire</a:t>
            </a:r>
            <a:r>
              <a:rPr lang="en-US" sz="2400" dirty="0"/>
              <a:t>.</a:t>
            </a:r>
          </a:p>
          <a:p>
            <a:pPr marL="285750" indent="-285750">
              <a:buFont typeface="Arial" panose="020B0604020202020204" pitchFamily="34" charset="0"/>
              <a:buChar char="•"/>
            </a:pPr>
            <a:r>
              <a:rPr lang="en-US" sz="2400" dirty="0"/>
              <a:t> A host </a:t>
            </a:r>
            <a:r>
              <a:rPr lang="en-US" sz="2400" dirty="0" smtClean="0"/>
              <a:t>… </a:t>
            </a:r>
            <a:r>
              <a:rPr lang="en-US" sz="2400" dirty="0"/>
              <a:t>send messages </a:t>
            </a:r>
            <a:r>
              <a:rPr lang="en-US" sz="2400" dirty="0" smtClean="0"/>
              <a:t>… </a:t>
            </a:r>
            <a:r>
              <a:rPr lang="en-US" sz="2400" dirty="0" smtClean="0">
                <a:solidFill>
                  <a:srgbClr val="FF0000"/>
                </a:solidFill>
                <a:effectLst>
                  <a:glow rad="139700">
                    <a:schemeClr val="accent6">
                      <a:satMod val="175000"/>
                      <a:alpha val="40000"/>
                    </a:schemeClr>
                  </a:glow>
                </a:effectLst>
              </a:rPr>
              <a:t>8063 </a:t>
            </a:r>
            <a:r>
              <a:rPr lang="en-US" sz="2400" dirty="0">
                <a:solidFill>
                  <a:srgbClr val="FF0000"/>
                </a:solidFill>
                <a:effectLst>
                  <a:glow rad="139700">
                    <a:schemeClr val="accent6">
                      <a:satMod val="175000"/>
                      <a:alpha val="40000"/>
                    </a:schemeClr>
                  </a:glow>
                </a:effectLst>
              </a:rPr>
              <a:t>bits to its IMP</a:t>
            </a:r>
            <a:r>
              <a:rPr lang="en-US" sz="2400" dirty="0"/>
              <a:t>, </a:t>
            </a:r>
            <a:r>
              <a:rPr lang="en-US" sz="2400" dirty="0" smtClean="0"/>
              <a:t>… </a:t>
            </a:r>
            <a:r>
              <a:rPr lang="en-US" sz="2400" dirty="0"/>
              <a:t>break </a:t>
            </a:r>
            <a:r>
              <a:rPr lang="en-US" sz="2400" dirty="0" smtClean="0"/>
              <a:t>up … </a:t>
            </a:r>
            <a:r>
              <a:rPr lang="en-US" sz="2400" dirty="0"/>
              <a:t>packets of at most </a:t>
            </a:r>
            <a:r>
              <a:rPr lang="en-US" sz="2400" dirty="0">
                <a:solidFill>
                  <a:srgbClr val="FF0000"/>
                </a:solidFill>
                <a:effectLst>
                  <a:glow rad="139700">
                    <a:schemeClr val="accent6">
                      <a:satMod val="175000"/>
                      <a:alpha val="40000"/>
                    </a:schemeClr>
                  </a:glow>
                </a:effectLst>
              </a:rPr>
              <a:t>1008 bits</a:t>
            </a:r>
            <a:r>
              <a:rPr lang="en-US" sz="2400" dirty="0">
                <a:effectLst>
                  <a:glow rad="139700">
                    <a:schemeClr val="accent6">
                      <a:satMod val="175000"/>
                      <a:alpha val="40000"/>
                    </a:schemeClr>
                  </a:glow>
                </a:effectLst>
              </a:rPr>
              <a:t> </a:t>
            </a:r>
            <a:r>
              <a:rPr lang="en-US" sz="2400" dirty="0"/>
              <a:t>and forward them independently toward the destination. </a:t>
            </a:r>
          </a:p>
          <a:p>
            <a:pPr marL="285750" indent="-285750">
              <a:buFont typeface="Arial" panose="020B0604020202020204" pitchFamily="34" charset="0"/>
              <a:buChar char="•"/>
            </a:pPr>
            <a:r>
              <a:rPr lang="en-US" sz="2400" dirty="0"/>
              <a:t>Each packet was received in its entirety before being </a:t>
            </a:r>
            <a:r>
              <a:rPr lang="en-US" sz="2400" dirty="0" smtClean="0"/>
              <a:t>forwarded.</a:t>
            </a:r>
            <a:endParaRPr lang="en-US" sz="2400" dirty="0"/>
          </a:p>
        </p:txBody>
      </p:sp>
      <p:pic>
        <p:nvPicPr>
          <p:cNvPr id="7" name="Content Placeholder 4">
            <a:extLst>
              <a:ext uri="{FF2B5EF4-FFF2-40B4-BE49-F238E27FC236}">
                <a16:creationId xmlns:a16="http://schemas.microsoft.com/office/drawing/2014/main" id="{7C669087-8541-1647-B226-62CC0395500A}"/>
              </a:ext>
            </a:extLst>
          </p:cNvPr>
          <p:cNvPicPr>
            <a:picLocks noGrp="1" noChangeAspect="1"/>
          </p:cNvPicPr>
          <p:nvPr>
            <p:ph idx="1"/>
          </p:nvPr>
        </p:nvPicPr>
        <p:blipFill rotWithShape="1">
          <a:blip r:embed="rId2"/>
          <a:srcRect b="16052"/>
          <a:stretch/>
        </p:blipFill>
        <p:spPr>
          <a:xfrm>
            <a:off x="762000" y="18288"/>
            <a:ext cx="7010400" cy="2956969"/>
          </a:xfrm>
          <a:prstGeom prst="rect">
            <a:avLst/>
          </a:prstGeom>
        </p:spPr>
      </p:pic>
      <p:sp>
        <p:nvSpPr>
          <p:cNvPr id="8" name="Freeform 7"/>
          <p:cNvSpPr/>
          <p:nvPr/>
        </p:nvSpPr>
        <p:spPr>
          <a:xfrm>
            <a:off x="1197864" y="64008"/>
            <a:ext cx="1371600" cy="1682496"/>
          </a:xfrm>
          <a:custGeom>
            <a:avLst/>
            <a:gdLst>
              <a:gd name="connsiteX0" fmla="*/ 0 w 1371600"/>
              <a:gd name="connsiteY0" fmla="*/ 173736 h 1682496"/>
              <a:gd name="connsiteX1" fmla="*/ 566928 w 1371600"/>
              <a:gd name="connsiteY1" fmla="*/ 1682496 h 1682496"/>
              <a:gd name="connsiteX2" fmla="*/ 1371600 w 1371600"/>
              <a:gd name="connsiteY2" fmla="*/ 1435608 h 1682496"/>
              <a:gd name="connsiteX3" fmla="*/ 1005840 w 1371600"/>
              <a:gd name="connsiteY3" fmla="*/ 0 h 1682496"/>
              <a:gd name="connsiteX4" fmla="*/ 0 w 1371600"/>
              <a:gd name="connsiteY4" fmla="*/ 173736 h 1682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600" h="1682496">
                <a:moveTo>
                  <a:pt x="0" y="173736"/>
                </a:moveTo>
                <a:lnTo>
                  <a:pt x="566928" y="1682496"/>
                </a:lnTo>
                <a:lnTo>
                  <a:pt x="1371600" y="1435608"/>
                </a:lnTo>
                <a:lnTo>
                  <a:pt x="1005840" y="0"/>
                </a:lnTo>
                <a:lnTo>
                  <a:pt x="0" y="173736"/>
                </a:lnTo>
                <a:close/>
              </a:path>
            </a:pathLst>
          </a:custGeom>
          <a:solidFill>
            <a:srgbClr val="FFFF00">
              <a:alpha val="21000"/>
            </a:srgbClr>
          </a:solidFill>
          <a:ln w="12700">
            <a:solidFill>
              <a:schemeClr val="tx1">
                <a:alpha val="3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991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91B9-98D6-9E46-965C-70BE7084A214}"/>
              </a:ext>
            </a:extLst>
          </p:cNvPr>
          <p:cNvSpPr>
            <a:spLocks noGrp="1"/>
          </p:cNvSpPr>
          <p:nvPr>
            <p:ph type="title"/>
          </p:nvPr>
        </p:nvSpPr>
        <p:spPr/>
        <p:txBody>
          <a:bodyPr/>
          <a:lstStyle/>
          <a:p>
            <a:r>
              <a:rPr lang="en-US" dirty="0"/>
              <a:t>Network Software</a:t>
            </a:r>
          </a:p>
        </p:txBody>
      </p:sp>
      <p:sp>
        <p:nvSpPr>
          <p:cNvPr id="3" name="Content Placeholder 2">
            <a:extLst>
              <a:ext uri="{FF2B5EF4-FFF2-40B4-BE49-F238E27FC236}">
                <a16:creationId xmlns:a16="http://schemas.microsoft.com/office/drawing/2014/main" id="{B977E200-ACDF-6849-87FF-B24FA9C9F53B}"/>
              </a:ext>
            </a:extLst>
          </p:cNvPr>
          <p:cNvSpPr>
            <a:spLocks noGrp="1"/>
          </p:cNvSpPr>
          <p:nvPr>
            <p:ph idx="1"/>
          </p:nvPr>
        </p:nvSpPr>
        <p:spPr/>
        <p:txBody>
          <a:bodyPr>
            <a:normAutofit/>
          </a:bodyPr>
          <a:lstStyle/>
          <a:p>
            <a:pPr algn="just"/>
            <a:r>
              <a:rPr lang="en-US" sz="2800" dirty="0"/>
              <a:t>The first computer networks were designed with the </a:t>
            </a:r>
            <a:r>
              <a:rPr lang="en-US" sz="2800" b="1" dirty="0">
                <a:effectLst>
                  <a:glow rad="228600">
                    <a:schemeClr val="accent6">
                      <a:satMod val="175000"/>
                      <a:alpha val="40000"/>
                    </a:schemeClr>
                  </a:glow>
                </a:effectLst>
              </a:rPr>
              <a:t>hardware as the main concern</a:t>
            </a:r>
            <a:r>
              <a:rPr lang="en-US" sz="2800" dirty="0">
                <a:effectLst>
                  <a:glow rad="228600">
                    <a:schemeClr val="accent6">
                      <a:satMod val="175000"/>
                      <a:alpha val="40000"/>
                    </a:schemeClr>
                  </a:glow>
                </a:effectLst>
              </a:rPr>
              <a:t> </a:t>
            </a:r>
            <a:r>
              <a:rPr lang="en-US" sz="2800" dirty="0"/>
              <a:t>and the software as an afterthought. </a:t>
            </a:r>
          </a:p>
          <a:p>
            <a:pPr algn="just"/>
            <a:r>
              <a:rPr lang="en-US" sz="2800" dirty="0">
                <a:effectLst>
                  <a:glow rad="228600">
                    <a:schemeClr val="accent6">
                      <a:satMod val="175000"/>
                      <a:alpha val="40000"/>
                    </a:schemeClr>
                  </a:glow>
                </a:effectLst>
              </a:rPr>
              <a:t>This strategy </a:t>
            </a:r>
            <a:r>
              <a:rPr lang="en-US" sz="2800" b="1" dirty="0">
                <a:effectLst>
                  <a:glow rad="228600">
                    <a:schemeClr val="accent6">
                      <a:satMod val="175000"/>
                      <a:alpha val="40000"/>
                    </a:schemeClr>
                  </a:glow>
                </a:effectLst>
              </a:rPr>
              <a:t>no longer</a:t>
            </a:r>
            <a:r>
              <a:rPr lang="en-US" sz="2800" dirty="0">
                <a:effectLst>
                  <a:glow rad="228600">
                    <a:schemeClr val="accent6">
                      <a:satMod val="175000"/>
                      <a:alpha val="40000"/>
                    </a:schemeClr>
                  </a:glow>
                </a:effectLst>
              </a:rPr>
              <a:t> works</a:t>
            </a:r>
            <a:r>
              <a:rPr lang="en-US" sz="2800" dirty="0"/>
              <a:t>.</a:t>
            </a:r>
          </a:p>
          <a:p>
            <a:pPr algn="just"/>
            <a:r>
              <a:rPr lang="en-US" sz="2800" dirty="0"/>
              <a:t>To reduce their design complexity, most networks are organized as a stack of </a:t>
            </a:r>
            <a:r>
              <a:rPr lang="en-US" sz="2800" b="1" dirty="0">
                <a:effectLst>
                  <a:glow rad="228600">
                    <a:schemeClr val="accent6">
                      <a:satMod val="175000"/>
                      <a:alpha val="40000"/>
                    </a:schemeClr>
                  </a:glow>
                </a:effectLst>
              </a:rPr>
              <a:t>layers or levels</a:t>
            </a:r>
            <a:r>
              <a:rPr lang="en-US" sz="2800" dirty="0"/>
              <a:t>, each one built upon the one below it.</a:t>
            </a:r>
          </a:p>
          <a:p>
            <a:pPr algn="just"/>
            <a:endParaRPr lang="en-US" sz="2800" dirty="0"/>
          </a:p>
        </p:txBody>
      </p:sp>
      <p:sp>
        <p:nvSpPr>
          <p:cNvPr id="4" name="Slide Number Placeholder 3">
            <a:extLst>
              <a:ext uri="{FF2B5EF4-FFF2-40B4-BE49-F238E27FC236}">
                <a16:creationId xmlns:a16="http://schemas.microsoft.com/office/drawing/2014/main" id="{82D22920-84CE-F54B-AC4C-277970B85374}"/>
              </a:ext>
            </a:extLst>
          </p:cNvPr>
          <p:cNvSpPr>
            <a:spLocks noGrp="1"/>
          </p:cNvSpPr>
          <p:nvPr>
            <p:ph type="sldNum" sz="quarter" idx="12"/>
          </p:nvPr>
        </p:nvSpPr>
        <p:spPr/>
        <p:txBody>
          <a:bodyPr/>
          <a:lstStyle/>
          <a:p>
            <a:fld id="{B6F15528-21DE-4FAA-801E-634DDDAF4B2B}" type="slidenum">
              <a:rPr lang="en-US" smtClean="0"/>
              <a:pPr/>
              <a:t>4</a:t>
            </a:fld>
            <a:r>
              <a:rPr lang="en-US" dirty="0"/>
              <a:t> </a:t>
            </a:r>
            <a:r>
              <a:rPr lang="en-US" dirty="0" smtClean="0"/>
              <a:t>of 31</a:t>
            </a:r>
            <a:endParaRPr lang="en-US" dirty="0"/>
          </a:p>
        </p:txBody>
      </p:sp>
    </p:spTree>
    <p:extLst>
      <p:ext uri="{BB962C8B-B14F-4D97-AF65-F5344CB8AC3E}">
        <p14:creationId xmlns:p14="http://schemas.microsoft.com/office/powerpoint/2010/main" val="148361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CF1AF-DE99-2045-9008-ADFC9744AE11}"/>
              </a:ext>
            </a:extLst>
          </p:cNvPr>
          <p:cNvSpPr>
            <a:spLocks noGrp="1"/>
          </p:cNvSpPr>
          <p:nvPr>
            <p:ph type="title"/>
          </p:nvPr>
        </p:nvSpPr>
        <p:spPr/>
        <p:txBody>
          <a:bodyPr/>
          <a:lstStyle/>
          <a:p>
            <a:r>
              <a:rPr lang="en-US" dirty="0"/>
              <a:t>Network Software</a:t>
            </a:r>
          </a:p>
        </p:txBody>
      </p:sp>
      <p:pic>
        <p:nvPicPr>
          <p:cNvPr id="5" name="Content Placeholder 4">
            <a:extLst>
              <a:ext uri="{FF2B5EF4-FFF2-40B4-BE49-F238E27FC236}">
                <a16:creationId xmlns:a16="http://schemas.microsoft.com/office/drawing/2014/main" id="{4F16413D-6AD4-AE49-8C78-B0930A43C099}"/>
              </a:ext>
            </a:extLst>
          </p:cNvPr>
          <p:cNvPicPr>
            <a:picLocks noGrp="1" noChangeAspect="1"/>
          </p:cNvPicPr>
          <p:nvPr>
            <p:ph idx="1"/>
          </p:nvPr>
        </p:nvPicPr>
        <p:blipFill>
          <a:blip r:embed="rId2"/>
          <a:stretch>
            <a:fillRect/>
          </a:stretch>
        </p:blipFill>
        <p:spPr>
          <a:xfrm>
            <a:off x="4224968" y="1661748"/>
            <a:ext cx="4656463" cy="3711575"/>
          </a:xfrm>
          <a:prstGeom prst="rect">
            <a:avLst/>
          </a:prstGeom>
        </p:spPr>
      </p:pic>
      <p:sp>
        <p:nvSpPr>
          <p:cNvPr id="4" name="Slide Number Placeholder 3">
            <a:extLst>
              <a:ext uri="{FF2B5EF4-FFF2-40B4-BE49-F238E27FC236}">
                <a16:creationId xmlns:a16="http://schemas.microsoft.com/office/drawing/2014/main" id="{B93AC7EA-EEF8-4947-9A62-D336DC86C0D8}"/>
              </a:ext>
            </a:extLst>
          </p:cNvPr>
          <p:cNvSpPr>
            <a:spLocks noGrp="1"/>
          </p:cNvSpPr>
          <p:nvPr>
            <p:ph type="sldNum" sz="quarter" idx="12"/>
          </p:nvPr>
        </p:nvSpPr>
        <p:spPr/>
        <p:txBody>
          <a:bodyPr/>
          <a:lstStyle/>
          <a:p>
            <a:fld id="{B6F15528-21DE-4FAA-801E-634DDDAF4B2B}" type="slidenum">
              <a:rPr lang="en-US" smtClean="0"/>
              <a:pPr/>
              <a:t>5</a:t>
            </a:fld>
            <a:r>
              <a:rPr lang="en-US" dirty="0"/>
              <a:t> </a:t>
            </a:r>
            <a:r>
              <a:rPr lang="en-US" dirty="0" smtClean="0"/>
              <a:t>of 31</a:t>
            </a:r>
            <a:endParaRPr lang="en-US" dirty="0"/>
          </a:p>
        </p:txBody>
      </p:sp>
      <p:sp>
        <p:nvSpPr>
          <p:cNvPr id="6" name="Rectangle 5">
            <a:extLst>
              <a:ext uri="{FF2B5EF4-FFF2-40B4-BE49-F238E27FC236}">
                <a16:creationId xmlns:a16="http://schemas.microsoft.com/office/drawing/2014/main" id="{1767474C-DA63-DE40-8126-5EBAE37B4636}"/>
              </a:ext>
            </a:extLst>
          </p:cNvPr>
          <p:cNvSpPr/>
          <p:nvPr/>
        </p:nvSpPr>
        <p:spPr>
          <a:xfrm>
            <a:off x="381000" y="1661748"/>
            <a:ext cx="4038600" cy="1200329"/>
          </a:xfrm>
          <a:prstGeom prst="rect">
            <a:avLst/>
          </a:prstGeom>
        </p:spPr>
        <p:txBody>
          <a:bodyPr wrap="square">
            <a:spAutoFit/>
          </a:bodyPr>
          <a:lstStyle/>
          <a:p>
            <a:pPr marL="285750" indent="-285750">
              <a:buFont typeface="Arial" panose="020B0604020202020204" pitchFamily="34" charset="0"/>
              <a:buChar char="•"/>
            </a:pPr>
            <a:r>
              <a:rPr lang="en-US" dirty="0">
                <a:latin typeface="Helvetica" pitchFamily="2" charset="0"/>
              </a:rPr>
              <a:t>A </a:t>
            </a:r>
            <a:r>
              <a:rPr lang="en-US" dirty="0">
                <a:effectLst>
                  <a:glow rad="228600">
                    <a:schemeClr val="accent6">
                      <a:satMod val="175000"/>
                      <a:alpha val="40000"/>
                    </a:schemeClr>
                  </a:glow>
                </a:effectLst>
                <a:latin typeface="Helvetica" pitchFamily="2" charset="0"/>
              </a:rPr>
              <a:t>protocol</a:t>
            </a:r>
            <a:r>
              <a:rPr lang="en-US" dirty="0">
                <a:latin typeface="Helvetica" pitchFamily="2" charset="0"/>
              </a:rPr>
              <a:t> is an agreement between the communicating parties on how communication is to proceed.</a:t>
            </a:r>
            <a:endParaRPr lang="en-US" dirty="0">
              <a:effectLst/>
              <a:latin typeface="Helvetica" pitchFamily="2" charset="0"/>
            </a:endParaRPr>
          </a:p>
        </p:txBody>
      </p:sp>
      <p:sp>
        <p:nvSpPr>
          <p:cNvPr id="7" name="TextBox 6">
            <a:extLst>
              <a:ext uri="{FF2B5EF4-FFF2-40B4-BE49-F238E27FC236}">
                <a16:creationId xmlns:a16="http://schemas.microsoft.com/office/drawing/2014/main" id="{B15574CF-3542-A940-8C83-7E800FD2D7B8}"/>
              </a:ext>
            </a:extLst>
          </p:cNvPr>
          <p:cNvSpPr txBox="1"/>
          <p:nvPr/>
        </p:nvSpPr>
        <p:spPr>
          <a:xfrm>
            <a:off x="2363190" y="3146961"/>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A250935E-7F86-7848-B6AD-3EB276567CAA}"/>
              </a:ext>
            </a:extLst>
          </p:cNvPr>
          <p:cNvSpPr txBox="1"/>
          <p:nvPr/>
        </p:nvSpPr>
        <p:spPr>
          <a:xfrm>
            <a:off x="571864" y="3207441"/>
            <a:ext cx="3847736" cy="2308324"/>
          </a:xfrm>
          <a:prstGeom prst="rect">
            <a:avLst/>
          </a:prstGeom>
          <a:noFill/>
        </p:spPr>
        <p:txBody>
          <a:bodyPr wrap="square" rtlCol="0">
            <a:spAutoFit/>
          </a:bodyPr>
          <a:lstStyle/>
          <a:p>
            <a:pPr marL="285750" indent="-285750">
              <a:buFontTx/>
              <a:buChar char="-"/>
            </a:pPr>
            <a:r>
              <a:rPr lang="en-US" b="1" dirty="0"/>
              <a:t>Peer</a:t>
            </a:r>
            <a:r>
              <a:rPr lang="en-US" dirty="0"/>
              <a:t> – both host</a:t>
            </a:r>
          </a:p>
          <a:p>
            <a:pPr marL="285750" indent="-285750">
              <a:buFontTx/>
              <a:buChar char="-"/>
            </a:pPr>
            <a:r>
              <a:rPr lang="en-US" dirty="0"/>
              <a:t>A set of layers and protocols is called a </a:t>
            </a:r>
            <a:r>
              <a:rPr lang="en-US" b="1" dirty="0">
                <a:effectLst>
                  <a:glow rad="228600">
                    <a:schemeClr val="accent6">
                      <a:satMod val="175000"/>
                      <a:alpha val="40000"/>
                    </a:schemeClr>
                  </a:glow>
                </a:effectLst>
              </a:rPr>
              <a:t>network architecture</a:t>
            </a:r>
            <a:r>
              <a:rPr lang="en-US" dirty="0"/>
              <a:t>.</a:t>
            </a:r>
          </a:p>
          <a:p>
            <a:pPr marL="285750" indent="-285750">
              <a:buFontTx/>
              <a:buChar char="-"/>
            </a:pPr>
            <a:r>
              <a:rPr lang="en-US" dirty="0"/>
              <a:t>A list of the protocols used by a certain system, one protocol per layer, is called a </a:t>
            </a:r>
            <a:r>
              <a:rPr lang="en-US" b="1" dirty="0">
                <a:effectLst>
                  <a:glow rad="228600">
                    <a:schemeClr val="accent6">
                      <a:satMod val="175000"/>
                      <a:alpha val="40000"/>
                    </a:schemeClr>
                  </a:glow>
                </a:effectLst>
              </a:rPr>
              <a:t>protocol stack</a:t>
            </a:r>
            <a:r>
              <a:rPr lang="en-US" dirty="0"/>
              <a:t>.</a:t>
            </a:r>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113632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A5E0-4C4E-B645-B7A2-47DDD20B9E70}"/>
              </a:ext>
            </a:extLst>
          </p:cNvPr>
          <p:cNvSpPr>
            <a:spLocks noGrp="1"/>
          </p:cNvSpPr>
          <p:nvPr>
            <p:ph type="title"/>
          </p:nvPr>
        </p:nvSpPr>
        <p:spPr/>
        <p:txBody>
          <a:bodyPr/>
          <a:lstStyle/>
          <a:p>
            <a:r>
              <a:rPr lang="en-US" dirty="0"/>
              <a:t>Network Software</a:t>
            </a:r>
          </a:p>
        </p:txBody>
      </p:sp>
      <p:pic>
        <p:nvPicPr>
          <p:cNvPr id="5" name="Content Placeholder 4">
            <a:extLst>
              <a:ext uri="{FF2B5EF4-FFF2-40B4-BE49-F238E27FC236}">
                <a16:creationId xmlns:a16="http://schemas.microsoft.com/office/drawing/2014/main" id="{1DBBB8A4-79E1-2548-859D-6E3B1C260BD5}"/>
              </a:ext>
            </a:extLst>
          </p:cNvPr>
          <p:cNvPicPr>
            <a:picLocks noGrp="1" noChangeAspect="1"/>
          </p:cNvPicPr>
          <p:nvPr>
            <p:ph idx="1"/>
          </p:nvPr>
        </p:nvPicPr>
        <p:blipFill rotWithShape="1">
          <a:blip r:embed="rId2"/>
          <a:srcRect b="10768"/>
          <a:stretch/>
        </p:blipFill>
        <p:spPr>
          <a:xfrm>
            <a:off x="838200" y="1600200"/>
            <a:ext cx="7078143" cy="4571999"/>
          </a:xfrm>
          <a:prstGeom prst="rect">
            <a:avLst/>
          </a:prstGeom>
        </p:spPr>
      </p:pic>
      <p:sp>
        <p:nvSpPr>
          <p:cNvPr id="4" name="Slide Number Placeholder 3">
            <a:extLst>
              <a:ext uri="{FF2B5EF4-FFF2-40B4-BE49-F238E27FC236}">
                <a16:creationId xmlns:a16="http://schemas.microsoft.com/office/drawing/2014/main" id="{4977BA76-663D-4A4C-B449-6223FA0932BC}"/>
              </a:ext>
            </a:extLst>
          </p:cNvPr>
          <p:cNvSpPr>
            <a:spLocks noGrp="1"/>
          </p:cNvSpPr>
          <p:nvPr>
            <p:ph type="sldNum" sz="quarter" idx="12"/>
          </p:nvPr>
        </p:nvSpPr>
        <p:spPr/>
        <p:txBody>
          <a:bodyPr/>
          <a:lstStyle/>
          <a:p>
            <a:fld id="{B6F15528-21DE-4FAA-801E-634DDDAF4B2B}" type="slidenum">
              <a:rPr lang="en-US" smtClean="0"/>
              <a:pPr/>
              <a:t>6</a:t>
            </a:fld>
            <a:r>
              <a:rPr lang="en-US" dirty="0"/>
              <a:t> of 27</a:t>
            </a:r>
          </a:p>
        </p:txBody>
      </p:sp>
    </p:spTree>
    <p:extLst>
      <p:ext uri="{BB962C8B-B14F-4D97-AF65-F5344CB8AC3E}">
        <p14:creationId xmlns:p14="http://schemas.microsoft.com/office/powerpoint/2010/main" val="21304880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932EA04A-F7A7-6F42-B379-6460613EBC30}"/>
              </a:ext>
            </a:extLst>
          </p:cNvPr>
          <p:cNvGrpSpPr/>
          <p:nvPr/>
        </p:nvGrpSpPr>
        <p:grpSpPr>
          <a:xfrm>
            <a:off x="6178871" y="1240213"/>
            <a:ext cx="3128276" cy="4348512"/>
            <a:chOff x="6178871" y="1240213"/>
            <a:chExt cx="3128276" cy="4348512"/>
          </a:xfrm>
        </p:grpSpPr>
        <p:pic>
          <p:nvPicPr>
            <p:cNvPr id="22" name="Picture 21">
              <a:extLst>
                <a:ext uri="{FF2B5EF4-FFF2-40B4-BE49-F238E27FC236}">
                  <a16:creationId xmlns:a16="http://schemas.microsoft.com/office/drawing/2014/main" id="{C43DE983-1A17-724A-BF1D-23ADF7E75E1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178871" y="2448844"/>
              <a:ext cx="3128276" cy="1881272"/>
            </a:xfrm>
            <a:prstGeom prst="rect">
              <a:avLst/>
            </a:prstGeom>
          </p:spPr>
        </p:pic>
        <p:pic>
          <p:nvPicPr>
            <p:cNvPr id="8" name="Picture 7">
              <a:extLst>
                <a:ext uri="{FF2B5EF4-FFF2-40B4-BE49-F238E27FC236}">
                  <a16:creationId xmlns:a16="http://schemas.microsoft.com/office/drawing/2014/main" id="{FCDE19FB-14C4-5C42-B10C-91CDD15D8791}"/>
                </a:ext>
              </a:extLst>
            </p:cNvPr>
            <p:cNvPicPr>
              <a:picLocks noChangeAspect="1"/>
            </p:cNvPicPr>
            <p:nvPr/>
          </p:nvPicPr>
          <p:blipFill>
            <a:blip r:embed="rId3"/>
            <a:stretch>
              <a:fillRect/>
            </a:stretch>
          </p:blipFill>
          <p:spPr>
            <a:xfrm>
              <a:off x="6213213" y="3229930"/>
              <a:ext cx="1098836" cy="618095"/>
            </a:xfrm>
            <a:prstGeom prst="rect">
              <a:avLst/>
            </a:prstGeom>
          </p:spPr>
        </p:pic>
        <p:cxnSp>
          <p:nvCxnSpPr>
            <p:cNvPr id="17" name="Straight Arrow Connector 16">
              <a:extLst>
                <a:ext uri="{FF2B5EF4-FFF2-40B4-BE49-F238E27FC236}">
                  <a16:creationId xmlns:a16="http://schemas.microsoft.com/office/drawing/2014/main" id="{921B1794-A1E5-3540-843F-EC75199DB242}"/>
                </a:ext>
              </a:extLst>
            </p:cNvPr>
            <p:cNvCxnSpPr>
              <a:cxnSpLocks/>
              <a:stCxn id="8" idx="0"/>
              <a:endCxn id="5" idx="2"/>
            </p:cNvCxnSpPr>
            <p:nvPr/>
          </p:nvCxnSpPr>
          <p:spPr>
            <a:xfrm flipV="1">
              <a:off x="6762631" y="1240213"/>
              <a:ext cx="980379" cy="19897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6D340F7-0E9A-1F4D-9E31-A82CA41C426F}"/>
                </a:ext>
              </a:extLst>
            </p:cNvPr>
            <p:cNvCxnSpPr>
              <a:cxnSpLocks/>
              <a:stCxn id="6" idx="0"/>
              <a:endCxn id="8" idx="2"/>
            </p:cNvCxnSpPr>
            <p:nvPr/>
          </p:nvCxnSpPr>
          <p:spPr>
            <a:xfrm flipH="1" flipV="1">
              <a:off x="6762631" y="3848025"/>
              <a:ext cx="980378" cy="1740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7C75386-60B9-924B-BA35-79E4DE623711}"/>
              </a:ext>
            </a:extLst>
          </p:cNvPr>
          <p:cNvSpPr>
            <a:spLocks noGrp="1"/>
          </p:cNvSpPr>
          <p:nvPr>
            <p:ph type="title"/>
          </p:nvPr>
        </p:nvSpPr>
        <p:spPr>
          <a:xfrm>
            <a:off x="457199" y="274638"/>
            <a:ext cx="6806925" cy="1143000"/>
          </a:xfrm>
        </p:spPr>
        <p:txBody>
          <a:bodyPr>
            <a:normAutofit/>
          </a:bodyPr>
          <a:lstStyle/>
          <a:p>
            <a:pPr algn="l"/>
            <a:r>
              <a:rPr lang="en-US" b="1" dirty="0"/>
              <a:t>Design Issues for the Layers</a:t>
            </a:r>
          </a:p>
        </p:txBody>
      </p:sp>
      <p:sp>
        <p:nvSpPr>
          <p:cNvPr id="3" name="Content Placeholder 2">
            <a:extLst>
              <a:ext uri="{FF2B5EF4-FFF2-40B4-BE49-F238E27FC236}">
                <a16:creationId xmlns:a16="http://schemas.microsoft.com/office/drawing/2014/main" id="{1E223741-7B6A-8341-A8B4-4149831FC655}"/>
              </a:ext>
            </a:extLst>
          </p:cNvPr>
          <p:cNvSpPr>
            <a:spLocks noGrp="1"/>
          </p:cNvSpPr>
          <p:nvPr>
            <p:ph idx="1"/>
          </p:nvPr>
        </p:nvSpPr>
        <p:spPr/>
        <p:txBody>
          <a:bodyPr>
            <a:noAutofit/>
          </a:bodyPr>
          <a:lstStyle/>
          <a:p>
            <a:pPr marL="457200" indent="-457200">
              <a:buFont typeface="+mj-lt"/>
              <a:buAutoNum type="arabicPeriod"/>
            </a:pPr>
            <a:r>
              <a:rPr lang="en-US" sz="2400" b="1" dirty="0">
                <a:effectLst>
                  <a:glow rad="228600">
                    <a:schemeClr val="accent5">
                      <a:satMod val="175000"/>
                      <a:alpha val="40000"/>
                    </a:schemeClr>
                  </a:glow>
                </a:effectLst>
              </a:rPr>
              <a:t>Reliability</a:t>
            </a:r>
          </a:p>
          <a:p>
            <a:pPr lvl="1"/>
            <a:r>
              <a:rPr lang="en-US" sz="2400" dirty="0"/>
              <a:t>uses codes for error detection.</a:t>
            </a:r>
          </a:p>
          <a:p>
            <a:pPr lvl="1"/>
            <a:r>
              <a:rPr lang="en-US" sz="2400" dirty="0"/>
              <a:t>error correction</a:t>
            </a:r>
          </a:p>
          <a:p>
            <a:pPr lvl="1"/>
            <a:r>
              <a:rPr lang="en-US" sz="2400" dirty="0"/>
              <a:t>They are used at low layers,</a:t>
            </a:r>
          </a:p>
          <a:p>
            <a:pPr lvl="1"/>
            <a:endParaRPr lang="en-US" sz="2400" dirty="0"/>
          </a:p>
          <a:p>
            <a:pPr marL="457200" indent="-457200">
              <a:buFont typeface="+mj-lt"/>
              <a:buAutoNum type="arabicPeriod"/>
            </a:pPr>
            <a:r>
              <a:rPr lang="en-US" sz="2400" b="1" dirty="0">
                <a:effectLst>
                  <a:glow rad="228600">
                    <a:schemeClr val="accent5">
                      <a:satMod val="175000"/>
                      <a:alpha val="40000"/>
                    </a:schemeClr>
                  </a:glow>
                </a:effectLst>
              </a:rPr>
              <a:t>Routing </a:t>
            </a:r>
          </a:p>
          <a:p>
            <a:pPr lvl="1"/>
            <a:r>
              <a:rPr lang="en-US" sz="2400" dirty="0"/>
              <a:t>Finding a working path through a network</a:t>
            </a:r>
          </a:p>
          <a:p>
            <a:pPr lvl="1"/>
            <a:r>
              <a:rPr lang="en-US" sz="2400" dirty="0"/>
              <a:t>addressing or naming,</a:t>
            </a:r>
          </a:p>
          <a:p>
            <a:pPr lvl="1"/>
            <a:r>
              <a:rPr lang="en-US" sz="2400" dirty="0"/>
              <a:t>internetworking.</a:t>
            </a:r>
          </a:p>
        </p:txBody>
      </p:sp>
      <p:sp>
        <p:nvSpPr>
          <p:cNvPr id="4" name="Slide Number Placeholder 3">
            <a:extLst>
              <a:ext uri="{FF2B5EF4-FFF2-40B4-BE49-F238E27FC236}">
                <a16:creationId xmlns:a16="http://schemas.microsoft.com/office/drawing/2014/main" id="{221469F8-E673-9B40-8966-9126582CA72D}"/>
              </a:ext>
            </a:extLst>
          </p:cNvPr>
          <p:cNvSpPr>
            <a:spLocks noGrp="1"/>
          </p:cNvSpPr>
          <p:nvPr>
            <p:ph type="sldNum" sz="quarter" idx="12"/>
          </p:nvPr>
        </p:nvSpPr>
        <p:spPr/>
        <p:txBody>
          <a:bodyPr/>
          <a:lstStyle/>
          <a:p>
            <a:fld id="{B6F15528-21DE-4FAA-801E-634DDDAF4B2B}" type="slidenum">
              <a:rPr lang="en-US" smtClean="0"/>
              <a:pPr/>
              <a:t>7</a:t>
            </a:fld>
            <a:r>
              <a:rPr lang="en-US" dirty="0"/>
              <a:t> </a:t>
            </a:r>
            <a:r>
              <a:rPr lang="en-US" dirty="0" smtClean="0"/>
              <a:t>of 31</a:t>
            </a:r>
            <a:endParaRPr lang="en-US" dirty="0"/>
          </a:p>
        </p:txBody>
      </p:sp>
      <p:pic>
        <p:nvPicPr>
          <p:cNvPr id="5" name="Picture 4">
            <a:extLst>
              <a:ext uri="{FF2B5EF4-FFF2-40B4-BE49-F238E27FC236}">
                <a16:creationId xmlns:a16="http://schemas.microsoft.com/office/drawing/2014/main" id="{B2BD2A6B-FCC6-D843-9C48-BC2D950199D5}"/>
              </a:ext>
            </a:extLst>
          </p:cNvPr>
          <p:cNvPicPr>
            <a:picLocks noChangeAspect="1"/>
          </p:cNvPicPr>
          <p:nvPr/>
        </p:nvPicPr>
        <p:blipFill>
          <a:blip r:embed="rId4"/>
          <a:stretch>
            <a:fillRect/>
          </a:stretch>
        </p:blipFill>
        <p:spPr>
          <a:xfrm>
            <a:off x="7264126" y="520213"/>
            <a:ext cx="957767" cy="720000"/>
          </a:xfrm>
          <a:prstGeom prst="rect">
            <a:avLst/>
          </a:prstGeom>
        </p:spPr>
      </p:pic>
      <p:pic>
        <p:nvPicPr>
          <p:cNvPr id="6" name="Picture 5">
            <a:extLst>
              <a:ext uri="{FF2B5EF4-FFF2-40B4-BE49-F238E27FC236}">
                <a16:creationId xmlns:a16="http://schemas.microsoft.com/office/drawing/2014/main" id="{CFF35867-7FC3-3A4E-BAE5-AC026E2B95F9}"/>
              </a:ext>
            </a:extLst>
          </p:cNvPr>
          <p:cNvPicPr>
            <a:picLocks noChangeAspect="1"/>
          </p:cNvPicPr>
          <p:nvPr/>
        </p:nvPicPr>
        <p:blipFill>
          <a:blip r:embed="rId4"/>
          <a:stretch>
            <a:fillRect/>
          </a:stretch>
        </p:blipFill>
        <p:spPr>
          <a:xfrm>
            <a:off x="7264125" y="5588725"/>
            <a:ext cx="957768" cy="720000"/>
          </a:xfrm>
          <a:prstGeom prst="rect">
            <a:avLst/>
          </a:prstGeom>
        </p:spPr>
      </p:pic>
      <p:pic>
        <p:nvPicPr>
          <p:cNvPr id="7" name="Picture 6">
            <a:extLst>
              <a:ext uri="{FF2B5EF4-FFF2-40B4-BE49-F238E27FC236}">
                <a16:creationId xmlns:a16="http://schemas.microsoft.com/office/drawing/2014/main" id="{E2C78867-F298-3748-B9F8-6A5B7DA9DA06}"/>
              </a:ext>
            </a:extLst>
          </p:cNvPr>
          <p:cNvPicPr>
            <a:picLocks noChangeAspect="1"/>
          </p:cNvPicPr>
          <p:nvPr/>
        </p:nvPicPr>
        <p:blipFill>
          <a:blip r:embed="rId3"/>
          <a:stretch>
            <a:fillRect/>
          </a:stretch>
        </p:blipFill>
        <p:spPr>
          <a:xfrm>
            <a:off x="8016648" y="3134937"/>
            <a:ext cx="1098836" cy="618095"/>
          </a:xfrm>
          <a:prstGeom prst="rect">
            <a:avLst/>
          </a:prstGeom>
        </p:spPr>
      </p:pic>
      <p:cxnSp>
        <p:nvCxnSpPr>
          <p:cNvPr id="10" name="Straight Arrow Connector 9">
            <a:extLst>
              <a:ext uri="{FF2B5EF4-FFF2-40B4-BE49-F238E27FC236}">
                <a16:creationId xmlns:a16="http://schemas.microsoft.com/office/drawing/2014/main" id="{A011C521-A8A1-DA41-B90D-54FE9F61CFB0}"/>
              </a:ext>
            </a:extLst>
          </p:cNvPr>
          <p:cNvCxnSpPr>
            <a:stCxn id="6" idx="0"/>
            <a:endCxn id="7" idx="2"/>
          </p:cNvCxnSpPr>
          <p:nvPr/>
        </p:nvCxnSpPr>
        <p:spPr>
          <a:xfrm flipV="1">
            <a:off x="7743009" y="3753032"/>
            <a:ext cx="823057" cy="18356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5E74A8A-3FA4-1940-BA44-303D0D9781C8}"/>
              </a:ext>
            </a:extLst>
          </p:cNvPr>
          <p:cNvCxnSpPr>
            <a:cxnSpLocks/>
            <a:stCxn id="7" idx="0"/>
            <a:endCxn id="5" idx="2"/>
          </p:cNvCxnSpPr>
          <p:nvPr/>
        </p:nvCxnSpPr>
        <p:spPr>
          <a:xfrm flipH="1" flipV="1">
            <a:off x="7743010" y="1240213"/>
            <a:ext cx="823056" cy="18947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23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75386-60B9-924B-BA35-79E4DE623711}"/>
              </a:ext>
            </a:extLst>
          </p:cNvPr>
          <p:cNvSpPr>
            <a:spLocks noGrp="1"/>
          </p:cNvSpPr>
          <p:nvPr>
            <p:ph type="title"/>
          </p:nvPr>
        </p:nvSpPr>
        <p:spPr/>
        <p:txBody>
          <a:bodyPr>
            <a:normAutofit/>
          </a:bodyPr>
          <a:lstStyle/>
          <a:p>
            <a:r>
              <a:rPr lang="en-US" b="1" dirty="0"/>
              <a:t>Design Issues for the Layers</a:t>
            </a:r>
          </a:p>
        </p:txBody>
      </p:sp>
      <p:sp>
        <p:nvSpPr>
          <p:cNvPr id="3" name="Content Placeholder 2">
            <a:extLst>
              <a:ext uri="{FF2B5EF4-FFF2-40B4-BE49-F238E27FC236}">
                <a16:creationId xmlns:a16="http://schemas.microsoft.com/office/drawing/2014/main" id="{1E223741-7B6A-8341-A8B4-4149831FC655}"/>
              </a:ext>
            </a:extLst>
          </p:cNvPr>
          <p:cNvSpPr>
            <a:spLocks noGrp="1"/>
          </p:cNvSpPr>
          <p:nvPr>
            <p:ph idx="1"/>
          </p:nvPr>
        </p:nvSpPr>
        <p:spPr/>
        <p:txBody>
          <a:bodyPr>
            <a:noAutofit/>
          </a:bodyPr>
          <a:lstStyle/>
          <a:p>
            <a:pPr marL="457200" indent="-457200">
              <a:buFont typeface="+mj-lt"/>
              <a:buAutoNum type="arabicPeriod" startAt="3"/>
            </a:pPr>
            <a:r>
              <a:rPr lang="en-US" sz="2400" b="1" dirty="0">
                <a:effectLst>
                  <a:glow rad="228600">
                    <a:schemeClr val="accent5">
                      <a:satMod val="175000"/>
                      <a:alpha val="40000"/>
                    </a:schemeClr>
                  </a:glow>
                </a:effectLst>
              </a:rPr>
              <a:t>Resource allocation.</a:t>
            </a:r>
            <a:endParaRPr lang="en-US" sz="2400" dirty="0">
              <a:effectLst>
                <a:glow rad="228600">
                  <a:schemeClr val="accent5">
                    <a:satMod val="175000"/>
                    <a:alpha val="40000"/>
                  </a:schemeClr>
                </a:glow>
              </a:effectLst>
            </a:endParaRPr>
          </a:p>
          <a:p>
            <a:pPr lvl="1"/>
            <a:r>
              <a:rPr lang="en-US" sz="2400" dirty="0"/>
              <a:t>Who will get priority</a:t>
            </a:r>
          </a:p>
          <a:p>
            <a:pPr lvl="1"/>
            <a:r>
              <a:rPr lang="en-US" sz="2400" dirty="0"/>
              <a:t>flow control.</a:t>
            </a:r>
          </a:p>
          <a:p>
            <a:pPr lvl="1"/>
            <a:r>
              <a:rPr lang="en-US" sz="2400" dirty="0"/>
              <a:t>Quality of service</a:t>
            </a:r>
          </a:p>
          <a:p>
            <a:pPr lvl="1"/>
            <a:endParaRPr lang="en-US" sz="2400" dirty="0"/>
          </a:p>
          <a:p>
            <a:pPr lvl="1"/>
            <a:endParaRPr lang="en-US" sz="2400" dirty="0"/>
          </a:p>
          <a:p>
            <a:pPr marL="457200" indent="-457200">
              <a:buFont typeface="+mj-lt"/>
              <a:buAutoNum type="arabicPeriod" startAt="4"/>
            </a:pPr>
            <a:r>
              <a:rPr lang="en-US" sz="2400" b="1" dirty="0">
                <a:effectLst>
                  <a:glow rad="228600">
                    <a:schemeClr val="accent5">
                      <a:satMod val="175000"/>
                      <a:alpha val="40000"/>
                    </a:schemeClr>
                  </a:glow>
                </a:effectLst>
              </a:rPr>
              <a:t>Confidentiality</a:t>
            </a:r>
          </a:p>
          <a:p>
            <a:pPr lvl="1"/>
            <a:r>
              <a:rPr lang="en-US" sz="2400" dirty="0"/>
              <a:t>authentication</a:t>
            </a:r>
          </a:p>
          <a:p>
            <a:pPr lvl="1"/>
            <a:r>
              <a:rPr lang="en-US" sz="2400" dirty="0"/>
              <a:t>Integrity </a:t>
            </a:r>
          </a:p>
          <a:p>
            <a:pPr lvl="1"/>
            <a:endParaRPr lang="en-US" sz="2400" dirty="0"/>
          </a:p>
          <a:p>
            <a:endParaRPr lang="en-US" sz="2400" dirty="0"/>
          </a:p>
          <a:p>
            <a:endParaRPr lang="en-US" sz="2400" dirty="0"/>
          </a:p>
          <a:p>
            <a:endParaRPr lang="en-US" sz="2400" dirty="0"/>
          </a:p>
        </p:txBody>
      </p:sp>
      <p:sp>
        <p:nvSpPr>
          <p:cNvPr id="4" name="Slide Number Placeholder 3">
            <a:extLst>
              <a:ext uri="{FF2B5EF4-FFF2-40B4-BE49-F238E27FC236}">
                <a16:creationId xmlns:a16="http://schemas.microsoft.com/office/drawing/2014/main" id="{221469F8-E673-9B40-8966-9126582CA72D}"/>
              </a:ext>
            </a:extLst>
          </p:cNvPr>
          <p:cNvSpPr>
            <a:spLocks noGrp="1"/>
          </p:cNvSpPr>
          <p:nvPr>
            <p:ph type="sldNum" sz="quarter" idx="12"/>
          </p:nvPr>
        </p:nvSpPr>
        <p:spPr/>
        <p:txBody>
          <a:bodyPr/>
          <a:lstStyle/>
          <a:p>
            <a:fld id="{B6F15528-21DE-4FAA-801E-634DDDAF4B2B}" type="slidenum">
              <a:rPr lang="en-US" smtClean="0"/>
              <a:pPr/>
              <a:t>8</a:t>
            </a:fld>
            <a:r>
              <a:rPr lang="en-US" dirty="0"/>
              <a:t> </a:t>
            </a:r>
            <a:r>
              <a:rPr lang="en-US" dirty="0" smtClean="0"/>
              <a:t>of 31</a:t>
            </a:r>
            <a:endParaRPr lang="en-US" dirty="0"/>
          </a:p>
        </p:txBody>
      </p:sp>
    </p:spTree>
    <p:extLst>
      <p:ext uri="{BB962C8B-B14F-4D97-AF65-F5344CB8AC3E}">
        <p14:creationId xmlns:p14="http://schemas.microsoft.com/office/powerpoint/2010/main" val="23882393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0A5C0-8B2F-A84B-8747-2E7B6FAEE420}"/>
              </a:ext>
            </a:extLst>
          </p:cNvPr>
          <p:cNvSpPr>
            <a:spLocks noGrp="1"/>
          </p:cNvSpPr>
          <p:nvPr>
            <p:ph type="title"/>
          </p:nvPr>
        </p:nvSpPr>
        <p:spPr/>
        <p:txBody>
          <a:bodyPr/>
          <a:lstStyle/>
          <a:p>
            <a:r>
              <a:rPr lang="en-US" dirty="0"/>
              <a:t>Reference Models</a:t>
            </a:r>
          </a:p>
        </p:txBody>
      </p:sp>
      <p:sp>
        <p:nvSpPr>
          <p:cNvPr id="3" name="Content Placeholder 2">
            <a:extLst>
              <a:ext uri="{FF2B5EF4-FFF2-40B4-BE49-F238E27FC236}">
                <a16:creationId xmlns:a16="http://schemas.microsoft.com/office/drawing/2014/main" id="{2BB775F9-5F23-A641-9BA4-0496286398CF}"/>
              </a:ext>
            </a:extLst>
          </p:cNvPr>
          <p:cNvSpPr>
            <a:spLocks noGrp="1"/>
          </p:cNvSpPr>
          <p:nvPr>
            <p:ph idx="1"/>
          </p:nvPr>
        </p:nvSpPr>
        <p:spPr/>
        <p:txBody>
          <a:bodyPr>
            <a:normAutofit/>
          </a:bodyPr>
          <a:lstStyle/>
          <a:p>
            <a:r>
              <a:rPr lang="en-US" sz="2400" dirty="0"/>
              <a:t>Two Popular Reference </a:t>
            </a:r>
            <a:r>
              <a:rPr lang="en-US" sz="2400" dirty="0" smtClean="0"/>
              <a:t>models</a:t>
            </a:r>
          </a:p>
          <a:p>
            <a:endParaRPr lang="en-US" sz="2400" dirty="0"/>
          </a:p>
          <a:p>
            <a:pPr lvl="1"/>
            <a:r>
              <a:rPr lang="en-US" sz="2400" b="1" dirty="0"/>
              <a:t>OSI (Open Systems Interconnection)</a:t>
            </a:r>
          </a:p>
          <a:p>
            <a:pPr lvl="2"/>
            <a:r>
              <a:rPr lang="en-US" dirty="0"/>
              <a:t>protocols associated with the OSI model are not used any more, the model itself is actually quite general and still valid, and the features discussed at each layer are still very important</a:t>
            </a:r>
          </a:p>
          <a:p>
            <a:pPr lvl="1"/>
            <a:r>
              <a:rPr lang="en-US" sz="2400" b="1" dirty="0"/>
              <a:t>TCP/IP</a:t>
            </a:r>
          </a:p>
        </p:txBody>
      </p:sp>
      <p:sp>
        <p:nvSpPr>
          <p:cNvPr id="4" name="Slide Number Placeholder 3">
            <a:extLst>
              <a:ext uri="{FF2B5EF4-FFF2-40B4-BE49-F238E27FC236}">
                <a16:creationId xmlns:a16="http://schemas.microsoft.com/office/drawing/2014/main" id="{8B350DD1-85C0-6F44-87DE-89C44B541E19}"/>
              </a:ext>
            </a:extLst>
          </p:cNvPr>
          <p:cNvSpPr>
            <a:spLocks noGrp="1"/>
          </p:cNvSpPr>
          <p:nvPr>
            <p:ph type="sldNum" sz="quarter" idx="12"/>
          </p:nvPr>
        </p:nvSpPr>
        <p:spPr/>
        <p:txBody>
          <a:bodyPr/>
          <a:lstStyle/>
          <a:p>
            <a:fld id="{B6F15528-21DE-4FAA-801E-634DDDAF4B2B}" type="slidenum">
              <a:rPr lang="en-US" smtClean="0"/>
              <a:pPr/>
              <a:t>9</a:t>
            </a:fld>
            <a:r>
              <a:rPr lang="en-US" dirty="0"/>
              <a:t> </a:t>
            </a:r>
            <a:r>
              <a:rPr lang="en-US" dirty="0" smtClean="0"/>
              <a:t>of 31</a:t>
            </a:r>
            <a:endParaRPr lang="en-US" dirty="0"/>
          </a:p>
        </p:txBody>
      </p:sp>
    </p:spTree>
    <p:extLst>
      <p:ext uri="{BB962C8B-B14F-4D97-AF65-F5344CB8AC3E}">
        <p14:creationId xmlns:p14="http://schemas.microsoft.com/office/powerpoint/2010/main" val="34156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38825</TotalTime>
  <Words>1425</Words>
  <Application>Microsoft Office PowerPoint</Application>
  <PresentationFormat>On-screen Show (4:3)</PresentationFormat>
  <Paragraphs>175</Paragraphs>
  <Slides>31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arial</vt:lpstr>
      <vt:lpstr>Calibri</vt:lpstr>
      <vt:lpstr>Helvetica</vt:lpstr>
      <vt:lpstr>Times New Roman</vt:lpstr>
      <vt:lpstr>Vrinda</vt:lpstr>
      <vt:lpstr>Office Theme</vt:lpstr>
      <vt:lpstr>PowerPoint Presentation</vt:lpstr>
      <vt:lpstr>Internetworks</vt:lpstr>
      <vt:lpstr>Internetworks</vt:lpstr>
      <vt:lpstr>Network Software</vt:lpstr>
      <vt:lpstr>Network Software</vt:lpstr>
      <vt:lpstr>Network Software</vt:lpstr>
      <vt:lpstr>Design Issues for the Layers</vt:lpstr>
      <vt:lpstr>Design Issues for the Layers</vt:lpstr>
      <vt:lpstr>Reference Models</vt:lpstr>
      <vt:lpstr>OSI Reference Model</vt:lpstr>
      <vt:lpstr>The Physical Layer</vt:lpstr>
      <vt:lpstr>The Data Link Layer</vt:lpstr>
      <vt:lpstr>The Data Link Layer</vt:lpstr>
      <vt:lpstr>The Network Layer</vt:lpstr>
      <vt:lpstr>The Transport Layer</vt:lpstr>
      <vt:lpstr>The Session Layer</vt:lpstr>
      <vt:lpstr>The Presentation Layer</vt:lpstr>
      <vt:lpstr>The Application Layer</vt:lpstr>
      <vt:lpstr>OSI Reference Model</vt:lpstr>
      <vt:lpstr>TCP/IP Reference Model</vt:lpstr>
      <vt:lpstr>OSI Model</vt:lpstr>
      <vt:lpstr>OSI Model</vt:lpstr>
      <vt:lpstr>Why OSI Model Failed…</vt:lpstr>
      <vt:lpstr>A Critique of the OSI Model</vt:lpstr>
      <vt:lpstr>Example network:  ARPANET</vt:lpstr>
      <vt:lpstr>The ARPANET</vt:lpstr>
      <vt:lpstr>The ARPANET</vt:lpstr>
      <vt:lpstr>The ARPANET</vt:lpstr>
      <vt:lpstr>The ARPANET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Processing all k-nearest neighbor queries in Hadoop</dc:title>
  <dc:creator>Administrator</dc:creator>
  <cp:lastModifiedBy>Dr. ASIF ZAMAN</cp:lastModifiedBy>
  <cp:revision>835</cp:revision>
  <cp:lastPrinted>2017-11-05T03:12:43Z</cp:lastPrinted>
  <dcterms:created xsi:type="dcterms:W3CDTF">2006-08-16T00:00:00Z</dcterms:created>
  <dcterms:modified xsi:type="dcterms:W3CDTF">2025-01-30T01:27:20Z</dcterms:modified>
</cp:coreProperties>
</file>